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7" r:id="rId4"/>
    <p:sldId id="256" r:id="rId5"/>
    <p:sldId id="261" r:id="rId6"/>
    <p:sldId id="262" r:id="rId7"/>
    <p:sldId id="264" r:id="rId8"/>
    <p:sldId id="266" r:id="rId9"/>
    <p:sldId id="267" r:id="rId10"/>
    <p:sldId id="268" r:id="rId11"/>
    <p:sldId id="269" r:id="rId12"/>
    <p:sldId id="272" r:id="rId13"/>
    <p:sldId id="273" r:id="rId14"/>
    <p:sldId id="274" r:id="rId15"/>
    <p:sldId id="275" r:id="rId16"/>
    <p:sldId id="276" r:id="rId17"/>
    <p:sldId id="270" r:id="rId18"/>
    <p:sldId id="277" r:id="rId19"/>
    <p:sldId id="278" r:id="rId20"/>
    <p:sldId id="279" r:id="rId21"/>
    <p:sldId id="281" r:id="rId22"/>
    <p:sldId id="285" r:id="rId23"/>
    <p:sldId id="286" r:id="rId24"/>
    <p:sldId id="287" r:id="rId25"/>
    <p:sldId id="288" r:id="rId26"/>
    <p:sldId id="289" r:id="rId27"/>
    <p:sldId id="290" r:id="rId28"/>
    <p:sldId id="29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95" d="100"/>
          <a:sy n="95" d="100"/>
        </p:scale>
        <p:origin x="96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D6BC-518C-4929-BA03-91125B6208C5}" type="datetimeFigureOut">
              <a:rPr lang="en-AU" smtClean="0"/>
              <a:t>2/09/2019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913B-FFFA-47B4-97EC-0FA6703D0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6741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D6BC-518C-4929-BA03-91125B6208C5}" type="datetimeFigureOut">
              <a:rPr lang="en-AU" smtClean="0"/>
              <a:t>2/09/2019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913B-FFFA-47B4-97EC-0FA6703D0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1209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D6BC-518C-4929-BA03-91125B6208C5}" type="datetimeFigureOut">
              <a:rPr lang="en-AU" smtClean="0"/>
              <a:t>2/09/2019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913B-FFFA-47B4-97EC-0FA6703D0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3619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D6BC-518C-4929-BA03-91125B6208C5}" type="datetimeFigureOut">
              <a:rPr lang="en-AU" smtClean="0"/>
              <a:t>2/09/2019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913B-FFFA-47B4-97EC-0FA6703D0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4068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D6BC-518C-4929-BA03-91125B6208C5}" type="datetimeFigureOut">
              <a:rPr lang="en-AU" smtClean="0"/>
              <a:t>2/09/2019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913B-FFFA-47B4-97EC-0FA6703D0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026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D6BC-518C-4929-BA03-91125B6208C5}" type="datetimeFigureOut">
              <a:rPr lang="en-AU" smtClean="0"/>
              <a:t>2/09/2019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913B-FFFA-47B4-97EC-0FA6703D0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5822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D6BC-518C-4929-BA03-91125B6208C5}" type="datetimeFigureOut">
              <a:rPr lang="en-AU" smtClean="0"/>
              <a:t>2/09/2019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913B-FFFA-47B4-97EC-0FA6703D0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9740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D6BC-518C-4929-BA03-91125B6208C5}" type="datetimeFigureOut">
              <a:rPr lang="en-AU" smtClean="0"/>
              <a:t>2/09/2019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913B-FFFA-47B4-97EC-0FA6703D0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4117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D6BC-518C-4929-BA03-91125B6208C5}" type="datetimeFigureOut">
              <a:rPr lang="en-AU" smtClean="0"/>
              <a:t>2/09/2019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913B-FFFA-47B4-97EC-0FA6703D0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3102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D6BC-518C-4929-BA03-91125B6208C5}" type="datetimeFigureOut">
              <a:rPr lang="en-AU" smtClean="0"/>
              <a:t>2/09/2019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913B-FFFA-47B4-97EC-0FA6703D0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5650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D6BC-518C-4929-BA03-91125B6208C5}" type="datetimeFigureOut">
              <a:rPr lang="en-AU" smtClean="0"/>
              <a:t>2/09/2019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913B-FFFA-47B4-97EC-0FA6703D0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8098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6D6BC-518C-4929-BA03-91125B6208C5}" type="datetimeFigureOut">
              <a:rPr lang="en-AU" smtClean="0"/>
              <a:t>2/09/2019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D913B-FFFA-47B4-97EC-0FA6703D0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7453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>
              <a:buNone/>
            </a:pPr>
            <a:r>
              <a:rPr lang="en-AU" b="1" dirty="0"/>
              <a:t>	</a:t>
            </a:r>
            <a:endParaRPr lang="en-AU" b="1" dirty="0" smtClean="0"/>
          </a:p>
          <a:p>
            <a:pPr marL="0" indent="0">
              <a:buNone/>
            </a:pPr>
            <a:endParaRPr lang="en-AU" b="1" dirty="0"/>
          </a:p>
          <a:p>
            <a:pPr marL="0" indent="0">
              <a:buNone/>
            </a:pPr>
            <a:r>
              <a:rPr lang="en-AU" b="1" dirty="0" smtClean="0"/>
              <a:t>			</a:t>
            </a:r>
          </a:p>
          <a:p>
            <a:pPr marL="0" indent="0">
              <a:buNone/>
            </a:pPr>
            <a:r>
              <a:rPr lang="en-A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en-A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A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Membership has its privileges.”</a:t>
            </a:r>
            <a:endParaRPr lang="en-A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11780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65" y="0"/>
            <a:ext cx="11999535" cy="6832600"/>
          </a:xfrm>
        </p:spPr>
      </p:pic>
      <p:sp>
        <p:nvSpPr>
          <p:cNvPr id="3" name="TextBox 2"/>
          <p:cNvSpPr txBox="1"/>
          <p:nvPr/>
        </p:nvSpPr>
        <p:spPr>
          <a:xfrm>
            <a:off x="2166332" y="258465"/>
            <a:ext cx="805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 smtClean="0"/>
              <a:t>Consumerism.</a:t>
            </a:r>
            <a:endParaRPr lang="en-AU" sz="4400" b="1" dirty="0"/>
          </a:p>
        </p:txBody>
      </p:sp>
    </p:spTree>
    <p:extLst>
      <p:ext uri="{BB962C8B-B14F-4D97-AF65-F5344CB8AC3E}">
        <p14:creationId xmlns:p14="http://schemas.microsoft.com/office/powerpoint/2010/main" val="3827890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5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46429" cy="6858000"/>
          </a:xfrm>
        </p:spPr>
      </p:pic>
      <p:sp>
        <p:nvSpPr>
          <p:cNvPr id="5" name="TextBox 4"/>
          <p:cNvSpPr txBox="1"/>
          <p:nvPr/>
        </p:nvSpPr>
        <p:spPr>
          <a:xfrm>
            <a:off x="317500" y="254000"/>
            <a:ext cx="116586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/>
              <a:t>1 </a:t>
            </a:r>
            <a:r>
              <a:rPr lang="en-AU" sz="3200" b="1" dirty="0" smtClean="0"/>
              <a:t>Corinth. </a:t>
            </a:r>
            <a:r>
              <a:rPr lang="en-AU" sz="3200" b="1" dirty="0"/>
              <a:t>5:1 – 12	expulsion from church of an unrepentant </a:t>
            </a:r>
            <a:r>
              <a:rPr lang="en-AU" sz="3200" b="1" dirty="0" smtClean="0"/>
              <a:t>					person continuing </a:t>
            </a:r>
            <a:r>
              <a:rPr lang="en-AU" sz="3200" b="1" dirty="0"/>
              <a:t>in blatant sin</a:t>
            </a:r>
            <a:r>
              <a:rPr lang="en-AU" sz="3200" b="1" dirty="0" smtClean="0"/>
              <a:t>.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55599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46429" cy="6858000"/>
          </a:xfrm>
        </p:spPr>
      </p:pic>
      <p:sp>
        <p:nvSpPr>
          <p:cNvPr id="5" name="TextBox 4"/>
          <p:cNvSpPr txBox="1"/>
          <p:nvPr/>
        </p:nvSpPr>
        <p:spPr>
          <a:xfrm>
            <a:off x="317500" y="254000"/>
            <a:ext cx="116586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/>
              <a:t>1 </a:t>
            </a:r>
            <a:r>
              <a:rPr lang="en-AU" sz="3200" b="1" dirty="0" smtClean="0"/>
              <a:t>Corinth. </a:t>
            </a:r>
            <a:r>
              <a:rPr lang="en-AU" sz="3200" b="1" dirty="0"/>
              <a:t>5:1 – 12	expulsion from church of an unrepentant </a:t>
            </a:r>
            <a:r>
              <a:rPr lang="en-AU" sz="3200" b="1" dirty="0" smtClean="0"/>
              <a:t>					person continuing </a:t>
            </a:r>
            <a:r>
              <a:rPr lang="en-AU" sz="3200" b="1" dirty="0"/>
              <a:t>in blatant sin</a:t>
            </a:r>
            <a:r>
              <a:rPr lang="en-AU" sz="3200" b="1" dirty="0" smtClean="0"/>
              <a:t>.</a:t>
            </a:r>
          </a:p>
          <a:p>
            <a:endParaRPr lang="en-AU" sz="1600" b="1" dirty="0"/>
          </a:p>
          <a:p>
            <a:r>
              <a:rPr lang="en-AU" sz="3200" b="1" dirty="0" smtClean="0"/>
              <a:t>Matt. </a:t>
            </a:r>
            <a:r>
              <a:rPr lang="en-AU" sz="3200" b="1" dirty="0"/>
              <a:t>18:15 – 17	Church to discipline its </a:t>
            </a:r>
            <a:r>
              <a:rPr lang="en-AU" sz="3200" b="1" dirty="0" smtClean="0"/>
              <a:t>members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64968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46429" cy="6858000"/>
          </a:xfrm>
        </p:spPr>
      </p:pic>
      <p:sp>
        <p:nvSpPr>
          <p:cNvPr id="5" name="TextBox 4"/>
          <p:cNvSpPr txBox="1"/>
          <p:nvPr/>
        </p:nvSpPr>
        <p:spPr>
          <a:xfrm>
            <a:off x="317500" y="254000"/>
            <a:ext cx="116586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/>
              <a:t>1 </a:t>
            </a:r>
            <a:r>
              <a:rPr lang="en-AU" sz="3200" b="1" dirty="0" smtClean="0"/>
              <a:t>Corinth. </a:t>
            </a:r>
            <a:r>
              <a:rPr lang="en-AU" sz="3200" b="1" dirty="0"/>
              <a:t>5:1 – 12	expulsion from church of an unrepentant </a:t>
            </a:r>
            <a:r>
              <a:rPr lang="en-AU" sz="3200" b="1" dirty="0" smtClean="0"/>
              <a:t>					person continuing </a:t>
            </a:r>
            <a:r>
              <a:rPr lang="en-AU" sz="3200" b="1" dirty="0"/>
              <a:t>in blatant sin</a:t>
            </a:r>
            <a:r>
              <a:rPr lang="en-AU" sz="3200" b="1" dirty="0" smtClean="0"/>
              <a:t>.</a:t>
            </a:r>
          </a:p>
          <a:p>
            <a:endParaRPr lang="en-AU" sz="1600" b="1" dirty="0"/>
          </a:p>
          <a:p>
            <a:r>
              <a:rPr lang="en-AU" sz="3200" b="1" dirty="0" smtClean="0"/>
              <a:t>Matt. </a:t>
            </a:r>
            <a:r>
              <a:rPr lang="en-AU" sz="3200" b="1" dirty="0"/>
              <a:t>18:15 – 17	Church to discipline its </a:t>
            </a:r>
            <a:r>
              <a:rPr lang="en-AU" sz="3200" b="1" dirty="0" smtClean="0"/>
              <a:t>members</a:t>
            </a:r>
          </a:p>
          <a:p>
            <a:endParaRPr lang="en-AU" sz="1600" b="1" dirty="0"/>
          </a:p>
          <a:p>
            <a:r>
              <a:rPr lang="en-AU" sz="3200" b="1" dirty="0" smtClean="0"/>
              <a:t>Heb. </a:t>
            </a:r>
            <a:r>
              <a:rPr lang="en-AU" sz="3200" b="1" dirty="0"/>
              <a:t>13:17	</a:t>
            </a:r>
            <a:r>
              <a:rPr lang="en-AU" sz="3200" b="1" dirty="0" smtClean="0"/>
              <a:t>  “</a:t>
            </a:r>
            <a:r>
              <a:rPr lang="en-AU" sz="3200" b="1" dirty="0"/>
              <a:t>Obey your leaders and submit to their authority.  </a:t>
            </a:r>
            <a:r>
              <a:rPr lang="en-AU" sz="3200" b="1" dirty="0" smtClean="0"/>
              <a:t>They 		 keep watch </a:t>
            </a:r>
            <a:r>
              <a:rPr lang="en-AU" sz="3200" b="1" dirty="0"/>
              <a:t>over you as men who must give an account</a:t>
            </a:r>
            <a:r>
              <a:rPr lang="en-AU" sz="3200" b="1" dirty="0" smtClean="0"/>
              <a:t>.”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61594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46429" cy="6858000"/>
          </a:xfrm>
        </p:spPr>
      </p:pic>
      <p:sp>
        <p:nvSpPr>
          <p:cNvPr id="5" name="TextBox 4"/>
          <p:cNvSpPr txBox="1"/>
          <p:nvPr/>
        </p:nvSpPr>
        <p:spPr>
          <a:xfrm>
            <a:off x="317500" y="254000"/>
            <a:ext cx="116586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/>
              <a:t>1 </a:t>
            </a:r>
            <a:r>
              <a:rPr lang="en-AU" sz="3200" b="1" dirty="0" smtClean="0"/>
              <a:t>Corinth. </a:t>
            </a:r>
            <a:r>
              <a:rPr lang="en-AU" sz="3200" b="1" dirty="0"/>
              <a:t>5:1 – 12	expulsion from church of an unrepentant </a:t>
            </a:r>
            <a:r>
              <a:rPr lang="en-AU" sz="3200" b="1" dirty="0" smtClean="0"/>
              <a:t>					person continuing </a:t>
            </a:r>
            <a:r>
              <a:rPr lang="en-AU" sz="3200" b="1" dirty="0"/>
              <a:t>in blatant sin</a:t>
            </a:r>
            <a:r>
              <a:rPr lang="en-AU" sz="3200" b="1" dirty="0" smtClean="0"/>
              <a:t>.</a:t>
            </a:r>
          </a:p>
          <a:p>
            <a:endParaRPr lang="en-AU" sz="1600" b="1" dirty="0"/>
          </a:p>
          <a:p>
            <a:r>
              <a:rPr lang="en-AU" sz="3200" b="1" dirty="0" smtClean="0"/>
              <a:t>Matt. </a:t>
            </a:r>
            <a:r>
              <a:rPr lang="en-AU" sz="3200" b="1" dirty="0"/>
              <a:t>18:15 – 17	Church to discipline its </a:t>
            </a:r>
            <a:r>
              <a:rPr lang="en-AU" sz="3200" b="1" dirty="0" smtClean="0"/>
              <a:t>members</a:t>
            </a:r>
          </a:p>
          <a:p>
            <a:endParaRPr lang="en-AU" sz="1600" b="1" dirty="0"/>
          </a:p>
          <a:p>
            <a:r>
              <a:rPr lang="en-AU" sz="3200" b="1" dirty="0" smtClean="0"/>
              <a:t>Heb. </a:t>
            </a:r>
            <a:r>
              <a:rPr lang="en-AU" sz="3200" b="1" dirty="0"/>
              <a:t>13:17	</a:t>
            </a:r>
            <a:r>
              <a:rPr lang="en-AU" sz="3200" b="1" dirty="0" smtClean="0"/>
              <a:t>  “</a:t>
            </a:r>
            <a:r>
              <a:rPr lang="en-AU" sz="3200" b="1" dirty="0"/>
              <a:t>Obey your leaders and submit to their authority.  </a:t>
            </a:r>
            <a:r>
              <a:rPr lang="en-AU" sz="3200" b="1" dirty="0" smtClean="0"/>
              <a:t>They 		 keep watch </a:t>
            </a:r>
            <a:r>
              <a:rPr lang="en-AU" sz="3200" b="1" dirty="0"/>
              <a:t>over you as men who must give an account</a:t>
            </a:r>
            <a:r>
              <a:rPr lang="en-AU" sz="3200" b="1" dirty="0" smtClean="0"/>
              <a:t>.”</a:t>
            </a:r>
          </a:p>
          <a:p>
            <a:endParaRPr lang="en-AU" sz="1600" b="1" dirty="0"/>
          </a:p>
          <a:p>
            <a:r>
              <a:rPr lang="en-AU" sz="3200" b="1" dirty="0" smtClean="0"/>
              <a:t>Phil. </a:t>
            </a:r>
            <a:r>
              <a:rPr lang="en-AU" sz="3200" b="1" dirty="0"/>
              <a:t>1:1	“To all the saints in Christ Jesus at Philippi, together with </a:t>
            </a:r>
            <a:r>
              <a:rPr lang="en-AU" sz="3200" b="1" dirty="0" smtClean="0"/>
              <a:t>		the overseers </a:t>
            </a:r>
            <a:r>
              <a:rPr lang="en-AU" sz="3200" b="1" dirty="0"/>
              <a:t>and deacons</a:t>
            </a:r>
            <a:r>
              <a:rPr lang="en-AU" sz="3200" b="1" dirty="0" smtClean="0"/>
              <a:t>.”</a:t>
            </a:r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18863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46429" cy="6858000"/>
          </a:xfrm>
        </p:spPr>
      </p:pic>
      <p:sp>
        <p:nvSpPr>
          <p:cNvPr id="5" name="TextBox 4"/>
          <p:cNvSpPr txBox="1"/>
          <p:nvPr/>
        </p:nvSpPr>
        <p:spPr>
          <a:xfrm>
            <a:off x="317500" y="254000"/>
            <a:ext cx="11658600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/>
              <a:t>1 </a:t>
            </a:r>
            <a:r>
              <a:rPr lang="en-AU" sz="3200" b="1" dirty="0" smtClean="0"/>
              <a:t>Corinth. </a:t>
            </a:r>
            <a:r>
              <a:rPr lang="en-AU" sz="3200" b="1" dirty="0"/>
              <a:t>5:1 – 12	expulsion from church of an unrepentant </a:t>
            </a:r>
            <a:r>
              <a:rPr lang="en-AU" sz="3200" b="1" dirty="0" smtClean="0"/>
              <a:t>					person continuing </a:t>
            </a:r>
            <a:r>
              <a:rPr lang="en-AU" sz="3200" b="1" dirty="0"/>
              <a:t>in blatant sin</a:t>
            </a:r>
            <a:r>
              <a:rPr lang="en-AU" sz="3200" b="1" dirty="0" smtClean="0"/>
              <a:t>.</a:t>
            </a:r>
          </a:p>
          <a:p>
            <a:endParaRPr lang="en-AU" sz="1600" b="1" dirty="0"/>
          </a:p>
          <a:p>
            <a:r>
              <a:rPr lang="en-AU" sz="3200" b="1" dirty="0" smtClean="0"/>
              <a:t>Matt. </a:t>
            </a:r>
            <a:r>
              <a:rPr lang="en-AU" sz="3200" b="1" dirty="0"/>
              <a:t>18:15 – 17	Church to discipline its </a:t>
            </a:r>
            <a:r>
              <a:rPr lang="en-AU" sz="3200" b="1" dirty="0" smtClean="0"/>
              <a:t>members</a:t>
            </a:r>
          </a:p>
          <a:p>
            <a:endParaRPr lang="en-AU" sz="1600" b="1" dirty="0"/>
          </a:p>
          <a:p>
            <a:r>
              <a:rPr lang="en-AU" sz="3200" b="1" dirty="0" smtClean="0"/>
              <a:t>Heb. </a:t>
            </a:r>
            <a:r>
              <a:rPr lang="en-AU" sz="3200" b="1" dirty="0"/>
              <a:t>13:17	</a:t>
            </a:r>
            <a:r>
              <a:rPr lang="en-AU" sz="3200" b="1" dirty="0" smtClean="0"/>
              <a:t>  “</a:t>
            </a:r>
            <a:r>
              <a:rPr lang="en-AU" sz="3200" b="1" dirty="0"/>
              <a:t>Obey your leaders and submit to their authority.  </a:t>
            </a:r>
            <a:r>
              <a:rPr lang="en-AU" sz="3200" b="1" dirty="0" smtClean="0"/>
              <a:t>They 		 keep watch </a:t>
            </a:r>
            <a:r>
              <a:rPr lang="en-AU" sz="3200" b="1" dirty="0"/>
              <a:t>over you as men who must give an account</a:t>
            </a:r>
            <a:r>
              <a:rPr lang="en-AU" sz="3200" b="1" dirty="0" smtClean="0"/>
              <a:t>.”</a:t>
            </a:r>
          </a:p>
          <a:p>
            <a:endParaRPr lang="en-AU" sz="1600" b="1" dirty="0"/>
          </a:p>
          <a:p>
            <a:r>
              <a:rPr lang="en-AU" sz="3200" b="1" dirty="0" smtClean="0"/>
              <a:t>Phil. </a:t>
            </a:r>
            <a:r>
              <a:rPr lang="en-AU" sz="3200" b="1" dirty="0"/>
              <a:t>1:1	“To all the saints in Christ Jesus at Philippi, together with </a:t>
            </a:r>
            <a:r>
              <a:rPr lang="en-AU" sz="3200" b="1" dirty="0" smtClean="0"/>
              <a:t>		the overseers </a:t>
            </a:r>
            <a:r>
              <a:rPr lang="en-AU" sz="3200" b="1" dirty="0"/>
              <a:t>and deacons.”  </a:t>
            </a:r>
            <a:endParaRPr lang="en-AU" sz="3200" b="1" dirty="0" smtClean="0"/>
          </a:p>
          <a:p>
            <a:endParaRPr lang="en-AU" sz="1600" b="1" dirty="0"/>
          </a:p>
          <a:p>
            <a:r>
              <a:rPr lang="en-AU" sz="3200" b="1" dirty="0"/>
              <a:t>1 </a:t>
            </a:r>
            <a:r>
              <a:rPr lang="en-AU" sz="3200" b="1" dirty="0" smtClean="0"/>
              <a:t>Pet. 5:2</a:t>
            </a:r>
            <a:r>
              <a:rPr lang="en-AU" sz="3200" b="1" dirty="0"/>
              <a:t> </a:t>
            </a:r>
            <a:r>
              <a:rPr lang="en-AU" sz="3200" b="1" dirty="0" smtClean="0"/>
              <a:t>– 3	“Be </a:t>
            </a:r>
            <a:r>
              <a:rPr lang="en-AU" sz="3200" b="1" dirty="0"/>
              <a:t>shepherds of God’s flock that is under </a:t>
            </a:r>
            <a:r>
              <a:rPr lang="en-AU" sz="3200" b="1" dirty="0" smtClean="0"/>
              <a:t>your 			care</a:t>
            </a:r>
            <a:r>
              <a:rPr lang="en-AU" sz="3200" b="1" dirty="0"/>
              <a:t>, serving as overseers</a:t>
            </a:r>
            <a:r>
              <a:rPr lang="en-AU" sz="3200" b="1" dirty="0" smtClean="0"/>
              <a:t>.”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20639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46429" cy="6858000"/>
          </a:xfrm>
        </p:spPr>
      </p:pic>
      <p:sp>
        <p:nvSpPr>
          <p:cNvPr id="5" name="TextBox 4"/>
          <p:cNvSpPr txBox="1"/>
          <p:nvPr/>
        </p:nvSpPr>
        <p:spPr>
          <a:xfrm>
            <a:off x="317500" y="254000"/>
            <a:ext cx="11658600" cy="8371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/>
              <a:t>1 </a:t>
            </a:r>
            <a:r>
              <a:rPr lang="en-AU" sz="3200" b="1" dirty="0" smtClean="0"/>
              <a:t>Corinth. </a:t>
            </a:r>
            <a:r>
              <a:rPr lang="en-AU" sz="3200" b="1" dirty="0"/>
              <a:t>5:1 – 12	expulsion from church of an unrepentant </a:t>
            </a:r>
            <a:r>
              <a:rPr lang="en-AU" sz="3200" b="1" dirty="0" smtClean="0"/>
              <a:t>					person continuing </a:t>
            </a:r>
            <a:r>
              <a:rPr lang="en-AU" sz="3200" b="1" dirty="0"/>
              <a:t>in blatant sin</a:t>
            </a:r>
            <a:r>
              <a:rPr lang="en-AU" sz="3200" b="1" dirty="0" smtClean="0"/>
              <a:t>.</a:t>
            </a:r>
          </a:p>
          <a:p>
            <a:endParaRPr lang="en-AU" sz="1600" b="1" dirty="0"/>
          </a:p>
          <a:p>
            <a:r>
              <a:rPr lang="en-AU" sz="3200" b="1" dirty="0" smtClean="0"/>
              <a:t>Matt. </a:t>
            </a:r>
            <a:r>
              <a:rPr lang="en-AU" sz="3200" b="1" dirty="0"/>
              <a:t>18:15 – 17	Church to discipline its </a:t>
            </a:r>
            <a:r>
              <a:rPr lang="en-AU" sz="3200" b="1" dirty="0" smtClean="0"/>
              <a:t>members</a:t>
            </a:r>
          </a:p>
          <a:p>
            <a:endParaRPr lang="en-AU" sz="1600" b="1" dirty="0"/>
          </a:p>
          <a:p>
            <a:r>
              <a:rPr lang="en-AU" sz="3200" b="1" dirty="0" smtClean="0"/>
              <a:t>Heb. </a:t>
            </a:r>
            <a:r>
              <a:rPr lang="en-AU" sz="3200" b="1" dirty="0"/>
              <a:t>13:17	</a:t>
            </a:r>
            <a:r>
              <a:rPr lang="en-AU" sz="3200" b="1" dirty="0" smtClean="0"/>
              <a:t>  “</a:t>
            </a:r>
            <a:r>
              <a:rPr lang="en-AU" sz="3200" b="1" dirty="0"/>
              <a:t>Obey your leaders and submit to their authority.  </a:t>
            </a:r>
            <a:r>
              <a:rPr lang="en-AU" sz="3200" b="1" dirty="0" smtClean="0"/>
              <a:t>They 		 keep watch </a:t>
            </a:r>
            <a:r>
              <a:rPr lang="en-AU" sz="3200" b="1" dirty="0"/>
              <a:t>over you as men who must give an account</a:t>
            </a:r>
            <a:r>
              <a:rPr lang="en-AU" sz="3200" b="1" dirty="0" smtClean="0"/>
              <a:t>.”</a:t>
            </a:r>
          </a:p>
          <a:p>
            <a:endParaRPr lang="en-AU" sz="1600" b="1" dirty="0"/>
          </a:p>
          <a:p>
            <a:r>
              <a:rPr lang="en-AU" sz="3200" b="1" dirty="0" smtClean="0"/>
              <a:t>Phil. </a:t>
            </a:r>
            <a:r>
              <a:rPr lang="en-AU" sz="3200" b="1" dirty="0"/>
              <a:t>1:1	“To all the saints in Christ Jesus at Philippi, together with </a:t>
            </a:r>
            <a:r>
              <a:rPr lang="en-AU" sz="3200" b="1" dirty="0" smtClean="0"/>
              <a:t>		the overseers </a:t>
            </a:r>
            <a:r>
              <a:rPr lang="en-AU" sz="3200" b="1" dirty="0"/>
              <a:t>and deacons.”  </a:t>
            </a:r>
            <a:endParaRPr lang="en-AU" sz="3200" b="1" dirty="0" smtClean="0"/>
          </a:p>
          <a:p>
            <a:endParaRPr lang="en-AU" sz="1600" b="1" dirty="0"/>
          </a:p>
          <a:p>
            <a:r>
              <a:rPr lang="en-AU" sz="3200" b="1" dirty="0"/>
              <a:t>1 </a:t>
            </a:r>
            <a:r>
              <a:rPr lang="en-AU" sz="3200" b="1" dirty="0" smtClean="0"/>
              <a:t>Pet. 5:2</a:t>
            </a:r>
            <a:r>
              <a:rPr lang="en-AU" sz="3200" b="1" dirty="0"/>
              <a:t> </a:t>
            </a:r>
            <a:r>
              <a:rPr lang="en-AU" sz="3200" b="1" dirty="0" smtClean="0"/>
              <a:t>– 3	“Be </a:t>
            </a:r>
            <a:r>
              <a:rPr lang="en-AU" sz="3200" b="1" dirty="0"/>
              <a:t>shepherds of God’s flock that is under </a:t>
            </a:r>
            <a:r>
              <a:rPr lang="en-AU" sz="3200" b="1" dirty="0" smtClean="0"/>
              <a:t>your 			care</a:t>
            </a:r>
            <a:r>
              <a:rPr lang="en-AU" sz="3200" b="1" dirty="0"/>
              <a:t>, serving as overseers</a:t>
            </a:r>
            <a:r>
              <a:rPr lang="en-AU" sz="3200" b="1" dirty="0" smtClean="0"/>
              <a:t>.”</a:t>
            </a:r>
            <a:endParaRPr lang="en-AU" sz="1600" b="1" dirty="0" smtClean="0"/>
          </a:p>
          <a:p>
            <a:endParaRPr lang="en-AU" sz="1600" dirty="0"/>
          </a:p>
          <a:p>
            <a:r>
              <a:rPr lang="en-AU" sz="3200" dirty="0" smtClean="0"/>
              <a:t>Add</a:t>
            </a:r>
            <a:r>
              <a:rPr lang="en-AU" sz="3200" dirty="0"/>
              <a:t>:		</a:t>
            </a:r>
            <a:r>
              <a:rPr lang="en-AU" sz="3200" b="1" dirty="0"/>
              <a:t>1 Thess. 5:12 – 13, Acts 20:28, </a:t>
            </a:r>
            <a:endParaRPr lang="en-AU" sz="3200" dirty="0"/>
          </a:p>
          <a:p>
            <a:endParaRPr lang="en-AU" sz="3200" b="1" dirty="0" smtClean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25001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46429" cy="6858000"/>
          </a:xfrm>
        </p:spPr>
      </p:pic>
      <p:sp>
        <p:nvSpPr>
          <p:cNvPr id="4" name="TextBox 3"/>
          <p:cNvSpPr txBox="1"/>
          <p:nvPr/>
        </p:nvSpPr>
        <p:spPr>
          <a:xfrm>
            <a:off x="431800" y="431800"/>
            <a:ext cx="11671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/>
              <a:t>2 </a:t>
            </a:r>
            <a:r>
              <a:rPr lang="en-AU" sz="3200" b="1" dirty="0" smtClean="0"/>
              <a:t>Corinth. </a:t>
            </a:r>
            <a:r>
              <a:rPr lang="en-AU" sz="3200" b="1" dirty="0"/>
              <a:t>2:6 – 7	“the majority</a:t>
            </a:r>
            <a:r>
              <a:rPr lang="en-AU" sz="3200" b="1" dirty="0" smtClean="0"/>
              <a:t>.”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88503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46429" cy="6858000"/>
          </a:xfrm>
        </p:spPr>
      </p:pic>
      <p:sp>
        <p:nvSpPr>
          <p:cNvPr id="4" name="TextBox 3"/>
          <p:cNvSpPr txBox="1"/>
          <p:nvPr/>
        </p:nvSpPr>
        <p:spPr>
          <a:xfrm>
            <a:off x="431800" y="431800"/>
            <a:ext cx="11671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/>
              <a:t>2 </a:t>
            </a:r>
            <a:r>
              <a:rPr lang="en-AU" sz="3200" b="1" dirty="0" smtClean="0"/>
              <a:t>Corinth. </a:t>
            </a:r>
            <a:r>
              <a:rPr lang="en-AU" sz="3200" b="1" dirty="0"/>
              <a:t>2:6 – 7	“the majority.” </a:t>
            </a:r>
            <a:endParaRPr lang="en-AU" sz="3200" b="1" dirty="0" smtClean="0"/>
          </a:p>
          <a:p>
            <a:endParaRPr lang="en-AU" sz="3200" b="1" dirty="0"/>
          </a:p>
          <a:p>
            <a:r>
              <a:rPr lang="en-AU" sz="3200" b="1" dirty="0"/>
              <a:t>1 Timothy 5:9	</a:t>
            </a:r>
            <a:r>
              <a:rPr lang="en-AU" sz="3200" b="1" dirty="0" smtClean="0"/>
              <a:t>	“</a:t>
            </a:r>
            <a:r>
              <a:rPr lang="en-AU" sz="3200" b="1" dirty="0"/>
              <a:t>List of widows</a:t>
            </a:r>
            <a:r>
              <a:rPr lang="en-AU" sz="3200" b="1" dirty="0" smtClean="0"/>
              <a:t>.”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60722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46429" cy="6858000"/>
          </a:xfrm>
        </p:spPr>
      </p:pic>
      <p:sp>
        <p:nvSpPr>
          <p:cNvPr id="4" name="TextBox 3"/>
          <p:cNvSpPr txBox="1"/>
          <p:nvPr/>
        </p:nvSpPr>
        <p:spPr>
          <a:xfrm>
            <a:off x="431800" y="431800"/>
            <a:ext cx="116713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/>
              <a:t>2 </a:t>
            </a:r>
            <a:r>
              <a:rPr lang="en-AU" sz="3200" b="1" dirty="0" smtClean="0"/>
              <a:t>Corinth. </a:t>
            </a:r>
            <a:r>
              <a:rPr lang="en-AU" sz="3200" b="1" dirty="0"/>
              <a:t>2:6 – 7	“the majority.” </a:t>
            </a:r>
            <a:endParaRPr lang="en-AU" sz="3200" b="1" dirty="0" smtClean="0"/>
          </a:p>
          <a:p>
            <a:endParaRPr lang="en-AU" sz="3200" b="1" dirty="0"/>
          </a:p>
          <a:p>
            <a:r>
              <a:rPr lang="en-AU" sz="3200" b="1" dirty="0"/>
              <a:t>1 Timothy 5:9	</a:t>
            </a:r>
            <a:r>
              <a:rPr lang="en-AU" sz="3200" b="1" dirty="0" smtClean="0"/>
              <a:t>	“</a:t>
            </a:r>
            <a:r>
              <a:rPr lang="en-AU" sz="3200" b="1" dirty="0"/>
              <a:t>List of widows</a:t>
            </a:r>
            <a:r>
              <a:rPr lang="en-AU" sz="3200" b="1" dirty="0" smtClean="0"/>
              <a:t>.”</a:t>
            </a:r>
          </a:p>
          <a:p>
            <a:endParaRPr lang="en-AU" sz="3200" dirty="0"/>
          </a:p>
          <a:p>
            <a:r>
              <a:rPr lang="en-AU" sz="3200" b="1" dirty="0"/>
              <a:t>Acts 2:37 – 47</a:t>
            </a:r>
            <a:r>
              <a:rPr lang="en-AU" sz="3200" dirty="0"/>
              <a:t>	</a:t>
            </a:r>
            <a:r>
              <a:rPr lang="en-AU" sz="3200" dirty="0" smtClean="0"/>
              <a:t>	 </a:t>
            </a:r>
            <a:r>
              <a:rPr lang="en-AU" sz="3200" b="1" dirty="0" smtClean="0"/>
              <a:t>Numerical record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83272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32" y="-258174"/>
            <a:ext cx="11197336" cy="734150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>
              <a:buNone/>
            </a:pPr>
            <a:r>
              <a:rPr lang="en-AU" b="1" dirty="0"/>
              <a:t>	</a:t>
            </a:r>
            <a:endParaRPr lang="en-AU" b="1" dirty="0" smtClean="0"/>
          </a:p>
          <a:p>
            <a:pPr marL="0" indent="0">
              <a:buNone/>
            </a:pPr>
            <a:endParaRPr lang="en-AU" b="1" dirty="0"/>
          </a:p>
          <a:p>
            <a:pPr marL="0" indent="0">
              <a:buNone/>
            </a:pPr>
            <a:r>
              <a:rPr lang="en-AU" b="1" dirty="0" smtClean="0"/>
              <a:t>			</a:t>
            </a:r>
          </a:p>
          <a:p>
            <a:pPr marL="0" indent="0">
              <a:buNone/>
            </a:pPr>
            <a:r>
              <a:rPr lang="en-A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en-A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“Membership </a:t>
            </a:r>
            <a:r>
              <a:rPr lang="en-A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 its privileges.”</a:t>
            </a:r>
            <a:endParaRPr lang="en-A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63420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46429" cy="6858000"/>
          </a:xfrm>
        </p:spPr>
      </p:pic>
      <p:sp>
        <p:nvSpPr>
          <p:cNvPr id="4" name="TextBox 3"/>
          <p:cNvSpPr txBox="1"/>
          <p:nvPr/>
        </p:nvSpPr>
        <p:spPr>
          <a:xfrm>
            <a:off x="431800" y="431800"/>
            <a:ext cx="116713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/>
              <a:t>2 </a:t>
            </a:r>
            <a:r>
              <a:rPr lang="en-AU" sz="3200" b="1" dirty="0" smtClean="0"/>
              <a:t>Corinth. </a:t>
            </a:r>
            <a:r>
              <a:rPr lang="en-AU" sz="3200" b="1" dirty="0"/>
              <a:t>2:6 – 7	“the majority.” </a:t>
            </a:r>
            <a:endParaRPr lang="en-AU" sz="3200" b="1" dirty="0" smtClean="0"/>
          </a:p>
          <a:p>
            <a:endParaRPr lang="en-AU" sz="3200" b="1" dirty="0"/>
          </a:p>
          <a:p>
            <a:r>
              <a:rPr lang="en-AU" sz="3200" b="1" dirty="0"/>
              <a:t>1 Timothy 5:9	</a:t>
            </a:r>
            <a:r>
              <a:rPr lang="en-AU" sz="3200" b="1" dirty="0" smtClean="0"/>
              <a:t>	“</a:t>
            </a:r>
            <a:r>
              <a:rPr lang="en-AU" sz="3200" b="1" dirty="0"/>
              <a:t>List of widows</a:t>
            </a:r>
            <a:r>
              <a:rPr lang="en-AU" sz="3200" b="1" dirty="0" smtClean="0"/>
              <a:t>.”</a:t>
            </a:r>
          </a:p>
          <a:p>
            <a:endParaRPr lang="en-AU" sz="3200" dirty="0"/>
          </a:p>
          <a:p>
            <a:r>
              <a:rPr lang="en-AU" sz="3200" b="1" dirty="0"/>
              <a:t>Acts 2:37 – 47</a:t>
            </a:r>
            <a:r>
              <a:rPr lang="en-AU" sz="3200" dirty="0"/>
              <a:t>	</a:t>
            </a:r>
            <a:r>
              <a:rPr lang="en-AU" sz="3200" dirty="0" smtClean="0"/>
              <a:t>	 </a:t>
            </a:r>
            <a:r>
              <a:rPr lang="en-AU" sz="3200" b="1" dirty="0" smtClean="0"/>
              <a:t>Numerical record</a:t>
            </a:r>
          </a:p>
          <a:p>
            <a:endParaRPr lang="en-AU" sz="3200" dirty="0"/>
          </a:p>
          <a:p>
            <a:r>
              <a:rPr lang="en-AU" sz="3200" b="1" dirty="0"/>
              <a:t>Philippians 4:3</a:t>
            </a:r>
            <a:r>
              <a:rPr lang="en-AU" sz="3200" dirty="0"/>
              <a:t>	</a:t>
            </a:r>
            <a:r>
              <a:rPr lang="en-AU" sz="3200" dirty="0" smtClean="0"/>
              <a:t>	“</a:t>
            </a:r>
            <a:r>
              <a:rPr lang="en-AU" sz="3200" b="1" dirty="0"/>
              <a:t>Whose names are in the book of life.” </a:t>
            </a:r>
            <a:endParaRPr lang="en-AU" sz="32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7786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46429" cy="6858000"/>
          </a:xfrm>
        </p:spPr>
      </p:pic>
      <p:sp>
        <p:nvSpPr>
          <p:cNvPr id="2" name="TextBox 1"/>
          <p:cNvSpPr txBox="1"/>
          <p:nvPr/>
        </p:nvSpPr>
        <p:spPr>
          <a:xfrm>
            <a:off x="749300" y="254000"/>
            <a:ext cx="100203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u="sng" dirty="0"/>
              <a:t>Criteria for acceptance into Membership</a:t>
            </a:r>
            <a:endParaRPr lang="en-AU" sz="3200" dirty="0"/>
          </a:p>
          <a:p>
            <a:r>
              <a:rPr lang="en-AU" sz="3200" dirty="0"/>
              <a:t>	 </a:t>
            </a:r>
          </a:p>
          <a:p>
            <a:r>
              <a:rPr lang="en-AU" sz="3200" b="1" dirty="0" smtClean="0"/>
              <a:t> 1.	Demonstrated </a:t>
            </a:r>
            <a:r>
              <a:rPr lang="en-AU" sz="3200" b="1" dirty="0"/>
              <a:t>and attested to a committed faith in </a:t>
            </a:r>
            <a:r>
              <a:rPr lang="en-AU" sz="3200" b="1" dirty="0" smtClean="0"/>
              <a:t>	Jesus </a:t>
            </a:r>
            <a:r>
              <a:rPr lang="en-AU" sz="3200" b="1" dirty="0"/>
              <a:t>Christ as Lord </a:t>
            </a:r>
            <a:r>
              <a:rPr lang="en-AU" sz="3200" b="1" dirty="0" smtClean="0"/>
              <a:t>and </a:t>
            </a:r>
            <a:r>
              <a:rPr lang="en-AU" sz="3200" b="1" dirty="0"/>
              <a:t>Saviour</a:t>
            </a:r>
            <a:endParaRPr lang="en-AU" sz="3200" dirty="0"/>
          </a:p>
          <a:p>
            <a:pPr lvl="0"/>
            <a:r>
              <a:rPr lang="en-AU" sz="3200" b="1" dirty="0"/>
              <a:t>  </a:t>
            </a:r>
            <a:r>
              <a:rPr lang="en-AU" sz="3200" b="1" dirty="0" smtClean="0"/>
              <a:t>2.	Membership </a:t>
            </a:r>
            <a:r>
              <a:rPr lang="en-AU" sz="3200" b="1" dirty="0"/>
              <a:t>preparation class:  constitutional</a:t>
            </a:r>
            <a:endParaRPr lang="en-AU" sz="3200" dirty="0"/>
          </a:p>
          <a:p>
            <a:pPr lvl="0"/>
            <a:r>
              <a:rPr lang="en-AU" sz="3200" b="1" dirty="0"/>
              <a:t>  </a:t>
            </a:r>
            <a:r>
              <a:rPr lang="en-AU" sz="3200" b="1" dirty="0" smtClean="0"/>
              <a:t>3.	Baptism </a:t>
            </a:r>
            <a:r>
              <a:rPr lang="en-AU" sz="3200" b="1" dirty="0"/>
              <a:t>– we are Baptists after all.   One of our </a:t>
            </a:r>
            <a:r>
              <a:rPr lang="en-AU" sz="3200" b="1" dirty="0" smtClean="0"/>
              <a:t>	defining </a:t>
            </a:r>
            <a:r>
              <a:rPr lang="en-AU" sz="3200" b="1" dirty="0"/>
              <a:t>doctrines.</a:t>
            </a:r>
            <a:endParaRPr lang="en-AU" sz="3200" dirty="0"/>
          </a:p>
          <a:p>
            <a:pPr lvl="0"/>
            <a:r>
              <a:rPr lang="en-AU" sz="3200" b="1" dirty="0"/>
              <a:t>  </a:t>
            </a:r>
            <a:r>
              <a:rPr lang="en-AU" sz="3200" b="1" dirty="0" smtClean="0"/>
              <a:t>4.	Your </a:t>
            </a:r>
            <a:r>
              <a:rPr lang="en-AU" sz="3200" b="1" dirty="0"/>
              <a:t>membership must be approved at a properly </a:t>
            </a:r>
            <a:r>
              <a:rPr lang="en-AU" sz="3200" b="1" dirty="0" smtClean="0"/>
              <a:t>	constituted Church </a:t>
            </a:r>
            <a:r>
              <a:rPr lang="en-AU" sz="3200" b="1" dirty="0"/>
              <a:t>meeting</a:t>
            </a:r>
            <a:endParaRPr lang="en-AU" sz="32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63244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46429" cy="6858000"/>
          </a:xfrm>
        </p:spPr>
      </p:pic>
      <p:sp>
        <p:nvSpPr>
          <p:cNvPr id="2" name="TextBox 1"/>
          <p:cNvSpPr txBox="1"/>
          <p:nvPr/>
        </p:nvSpPr>
        <p:spPr>
          <a:xfrm>
            <a:off x="355600" y="346169"/>
            <a:ext cx="11379200" cy="595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AU" sz="32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Requirements/Expectations of membership of HBC</a:t>
            </a:r>
            <a:endParaRPr lang="en-A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46763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46429" cy="6858000"/>
          </a:xfrm>
        </p:spPr>
      </p:pic>
      <p:sp>
        <p:nvSpPr>
          <p:cNvPr id="2" name="TextBox 1"/>
          <p:cNvSpPr txBox="1"/>
          <p:nvPr/>
        </p:nvSpPr>
        <p:spPr>
          <a:xfrm>
            <a:off x="355600" y="346169"/>
            <a:ext cx="11379200" cy="1673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AU" sz="32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Requirements/Expectations of membership of HBC</a:t>
            </a:r>
            <a:endParaRPr lang="en-AU" sz="140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AU" sz="3200" u="sng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AU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A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Commitment to your own spiritual growth and discipleship</a:t>
            </a:r>
            <a:endParaRPr lang="en-A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12864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46429" cy="6858000"/>
          </a:xfrm>
        </p:spPr>
      </p:pic>
      <p:sp>
        <p:nvSpPr>
          <p:cNvPr id="2" name="TextBox 1"/>
          <p:cNvSpPr txBox="1"/>
          <p:nvPr/>
        </p:nvSpPr>
        <p:spPr>
          <a:xfrm>
            <a:off x="355600" y="346169"/>
            <a:ext cx="11379200" cy="2727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AU" sz="32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Requirements/Expectations of membership of HBC</a:t>
            </a:r>
            <a:endParaRPr lang="en-AU" sz="140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AU" sz="3200" u="sng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AU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A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Commitment to your own spiritual growth and discipleship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A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Commitment to growth and discipleship of others, by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A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participating with them and investing in them</a:t>
            </a:r>
            <a:endParaRPr lang="en-A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8567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46429" cy="6858000"/>
          </a:xfrm>
        </p:spPr>
      </p:pic>
      <p:sp>
        <p:nvSpPr>
          <p:cNvPr id="2" name="TextBox 1"/>
          <p:cNvSpPr txBox="1"/>
          <p:nvPr/>
        </p:nvSpPr>
        <p:spPr>
          <a:xfrm>
            <a:off x="355600" y="346169"/>
            <a:ext cx="11379200" cy="3253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AU" sz="32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Requirements/Expectations of membership of HBC</a:t>
            </a:r>
            <a:endParaRPr lang="en-AU" sz="140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AU" sz="3200" u="sng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AU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A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Commitment to your own spiritual growth and discipleship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A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Commitment to growth and discipleship of others, by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A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participating with them and investing in them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A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  Willingness to be held accountable</a:t>
            </a:r>
            <a:endParaRPr lang="en-A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50331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46429" cy="6858000"/>
          </a:xfrm>
        </p:spPr>
      </p:pic>
      <p:sp>
        <p:nvSpPr>
          <p:cNvPr id="2" name="TextBox 1"/>
          <p:cNvSpPr txBox="1"/>
          <p:nvPr/>
        </p:nvSpPr>
        <p:spPr>
          <a:xfrm>
            <a:off x="355600" y="346169"/>
            <a:ext cx="11379200" cy="4307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AU" sz="32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Requirements/Expectations of membership of HBC</a:t>
            </a:r>
            <a:endParaRPr lang="en-AU" sz="140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AU" sz="3200" u="sng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AU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A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Commitment to your own spiritual growth and discipleship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A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Commitment to growth and discipleship of others, by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A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participating with them and investing in them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A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  Willingness to be held accountable </a:t>
            </a:r>
          </a:p>
          <a:p>
            <a:pPr marL="514350" lvl="0" indent="-514350">
              <a:lnSpc>
                <a:spcPct val="107000"/>
              </a:lnSpc>
              <a:spcAft>
                <a:spcPts val="0"/>
              </a:spcAft>
              <a:buAutoNum type="arabicPeriod" startAt="4"/>
            </a:pPr>
            <a:r>
              <a:rPr lang="en-A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Commitment to the celebration of the Body of Christ in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A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worship, prayer, giving and serving</a:t>
            </a:r>
            <a:endParaRPr lang="en-A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86606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46429" cy="6858000"/>
          </a:xfrm>
        </p:spPr>
      </p:pic>
      <p:sp>
        <p:nvSpPr>
          <p:cNvPr id="2" name="TextBox 1"/>
          <p:cNvSpPr txBox="1"/>
          <p:nvPr/>
        </p:nvSpPr>
        <p:spPr>
          <a:xfrm>
            <a:off x="355600" y="346169"/>
            <a:ext cx="11379200" cy="4834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AU" sz="32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Requirements/Expectations of membership of HBC</a:t>
            </a:r>
            <a:endParaRPr lang="en-AU" sz="140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AU" sz="3200" u="sng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AU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A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Commitment to your own spiritual growth and discipleship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A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Commitment to growth and discipleship of others, by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A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participating with them and investing in them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A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  Willingness to be held accountable </a:t>
            </a:r>
          </a:p>
          <a:p>
            <a:pPr marL="514350" lvl="0" indent="-514350">
              <a:lnSpc>
                <a:spcPct val="107000"/>
              </a:lnSpc>
              <a:spcAft>
                <a:spcPts val="0"/>
              </a:spcAft>
              <a:buAutoNum type="arabicPeriod" startAt="4"/>
            </a:pPr>
            <a:r>
              <a:rPr lang="en-A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Commitment to the celebration of the Body of Christ in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A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worship, prayer, giving and serving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A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 Commitment to love and grace as our highest relational values</a:t>
            </a:r>
            <a:endParaRPr lang="en-A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42417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46429" cy="6858000"/>
          </a:xfrm>
        </p:spPr>
      </p:pic>
      <p:sp>
        <p:nvSpPr>
          <p:cNvPr id="2" name="TextBox 1"/>
          <p:cNvSpPr txBox="1"/>
          <p:nvPr/>
        </p:nvSpPr>
        <p:spPr>
          <a:xfrm>
            <a:off x="355600" y="346169"/>
            <a:ext cx="11379200" cy="5638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AU" sz="32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Requirements/Expectations of membership of HBC</a:t>
            </a:r>
            <a:endParaRPr lang="en-AU" sz="140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AU" sz="3200" u="sng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AU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A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Commitment to your own spiritual growth and discipleship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A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Commitment to growth and discipleship of others, by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A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participating with them and investing in them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A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  Willingness to be held accountable </a:t>
            </a:r>
          </a:p>
          <a:p>
            <a:pPr marL="514350" lvl="0" indent="-514350">
              <a:lnSpc>
                <a:spcPct val="107000"/>
              </a:lnSpc>
              <a:spcAft>
                <a:spcPts val="0"/>
              </a:spcAft>
              <a:buAutoNum type="arabicPeriod" startAt="4"/>
            </a:pPr>
            <a:r>
              <a:rPr lang="en-A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Commitment to the celebration of the Body of Christ in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A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worship, prayer, giving and serving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A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 Commitment to love and grace as our highest relational values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A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 Commitment to integrity in Christian living</a:t>
            </a:r>
          </a:p>
          <a:p>
            <a:endParaRPr lang="en-A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6906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0"/>
            <a:ext cx="5086151" cy="6781536"/>
          </a:xfrm>
        </p:spPr>
      </p:pic>
    </p:spTree>
    <p:extLst>
      <p:ext uri="{BB962C8B-B14F-4D97-AF65-F5344CB8AC3E}">
        <p14:creationId xmlns:p14="http://schemas.microsoft.com/office/powerpoint/2010/main" val="3931457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223" y="0"/>
            <a:ext cx="48415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334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00" y="0"/>
            <a:ext cx="9162963" cy="6930586"/>
          </a:xfrm>
        </p:spPr>
      </p:pic>
    </p:spTree>
    <p:extLst>
      <p:ext uri="{BB962C8B-B14F-4D97-AF65-F5344CB8AC3E}">
        <p14:creationId xmlns:p14="http://schemas.microsoft.com/office/powerpoint/2010/main" val="2266969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00" y="0"/>
            <a:ext cx="9162963" cy="6930586"/>
          </a:xfrm>
        </p:spPr>
      </p:pic>
      <p:sp>
        <p:nvSpPr>
          <p:cNvPr id="3" name="TextBox 2"/>
          <p:cNvSpPr txBox="1"/>
          <p:nvPr/>
        </p:nvSpPr>
        <p:spPr>
          <a:xfrm>
            <a:off x="6476999" y="736600"/>
            <a:ext cx="403216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 wouldn’t want to be a member of any club </a:t>
            </a:r>
            <a:r>
              <a:rPr lang="en-A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</a:t>
            </a:r>
            <a:r>
              <a:rPr lang="en-A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would have me as a member.”</a:t>
            </a:r>
            <a:endParaRPr lang="en-A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78822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438" y="190500"/>
            <a:ext cx="5896511" cy="5414963"/>
          </a:xfrm>
        </p:spPr>
      </p:pic>
      <p:sp>
        <p:nvSpPr>
          <p:cNvPr id="5" name="TextBox 4"/>
          <p:cNvSpPr txBox="1"/>
          <p:nvPr/>
        </p:nvSpPr>
        <p:spPr>
          <a:xfrm>
            <a:off x="1720850" y="5318423"/>
            <a:ext cx="8750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“Proud, Passionate, Paid-up”</a:t>
            </a:r>
            <a:endParaRPr lang="en-AU" sz="54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4443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533400" y="2082800"/>
            <a:ext cx="5207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b="1" dirty="0" smtClean="0">
                <a:latin typeface="Chiller" panose="04020404031007020602" pitchFamily="82" charset="0"/>
              </a:rPr>
              <a:t>Commitment Phobia</a:t>
            </a:r>
            <a:endParaRPr lang="en-AU" sz="6600" b="1" dirty="0">
              <a:latin typeface="Chiller" panose="04020404031007020602" pitchFamily="8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2574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0" y="0"/>
            <a:ext cx="4721908" cy="6985281"/>
          </a:xfrm>
        </p:spPr>
      </p:pic>
      <p:sp>
        <p:nvSpPr>
          <p:cNvPr id="5" name="TextBox 4"/>
          <p:cNvSpPr txBox="1"/>
          <p:nvPr/>
        </p:nvSpPr>
        <p:spPr>
          <a:xfrm>
            <a:off x="533400" y="2082800"/>
            <a:ext cx="5207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b="1" dirty="0" smtClean="0">
                <a:latin typeface="Chiller" panose="04020404031007020602" pitchFamily="82" charset="0"/>
              </a:rPr>
              <a:t>Commitment Phobia</a:t>
            </a:r>
            <a:endParaRPr lang="en-AU" sz="6600" b="1" dirty="0"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483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390</Words>
  <Application>Microsoft Office PowerPoint</Application>
  <PresentationFormat>Widescreen</PresentationFormat>
  <Paragraphs>131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Chiller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HBCC</dc:creator>
  <cp:lastModifiedBy>Oliver Gellert</cp:lastModifiedBy>
  <cp:revision>9</cp:revision>
  <dcterms:created xsi:type="dcterms:W3CDTF">2019-08-30T00:59:50Z</dcterms:created>
  <dcterms:modified xsi:type="dcterms:W3CDTF">2019-09-02T01:27:17Z</dcterms:modified>
</cp:coreProperties>
</file>