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71" r:id="rId6"/>
    <p:sldId id="272" r:id="rId7"/>
    <p:sldId id="273" r:id="rId8"/>
    <p:sldId id="275" r:id="rId9"/>
    <p:sldId id="276" r:id="rId10"/>
    <p:sldId id="277" r:id="rId11"/>
    <p:sldId id="278" r:id="rId12"/>
    <p:sldId id="279" r:id="rId13"/>
    <p:sldId id="280" r:id="rId14"/>
    <p:sldId id="281" r:id="rId15"/>
    <p:sldId id="282" r:id="rId16"/>
    <p:sldId id="256" r:id="rId17"/>
    <p:sldId id="284" r:id="rId18"/>
    <p:sldId id="317" r:id="rId19"/>
    <p:sldId id="318" r:id="rId20"/>
    <p:sldId id="285" r:id="rId21"/>
    <p:sldId id="286" r:id="rId22"/>
    <p:sldId id="287" r:id="rId23"/>
    <p:sldId id="288" r:id="rId24"/>
    <p:sldId id="289" r:id="rId25"/>
    <p:sldId id="290" r:id="rId26"/>
    <p:sldId id="291" r:id="rId27"/>
    <p:sldId id="292" r:id="rId28"/>
    <p:sldId id="293" r:id="rId29"/>
    <p:sldId id="294" r:id="rId30"/>
    <p:sldId id="295" r:id="rId31"/>
    <p:sldId id="304" r:id="rId32"/>
    <p:sldId id="305" r:id="rId33"/>
    <p:sldId id="307" r:id="rId34"/>
    <p:sldId id="308" r:id="rId35"/>
    <p:sldId id="298" r:id="rId36"/>
    <p:sldId id="300" r:id="rId37"/>
    <p:sldId id="301" r:id="rId38"/>
    <p:sldId id="303" r:id="rId39"/>
    <p:sldId id="311" r:id="rId40"/>
    <p:sldId id="320" r:id="rId41"/>
    <p:sldId id="319" r:id="rId42"/>
    <p:sldId id="312" r:id="rId43"/>
    <p:sldId id="313" r:id="rId44"/>
    <p:sldId id="314" r:id="rId45"/>
    <p:sldId id="315" r:id="rId46"/>
    <p:sldId id="3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5" d="100"/>
          <a:sy n="95"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736BF5E-C928-4802-9FC2-C2475FF720B9}" type="datetimeFigureOut">
              <a:rPr lang="en-AU" smtClean="0"/>
              <a:t>21/04/2019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173344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736BF5E-C928-4802-9FC2-C2475FF720B9}" type="datetimeFigureOut">
              <a:rPr lang="en-AU" smtClean="0"/>
              <a:t>21/04/2019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251605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736BF5E-C928-4802-9FC2-C2475FF720B9}" type="datetimeFigureOut">
              <a:rPr lang="en-AU" smtClean="0"/>
              <a:t>21/04/2019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61030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736BF5E-C928-4802-9FC2-C2475FF720B9}" type="datetimeFigureOut">
              <a:rPr lang="en-AU" smtClean="0"/>
              <a:t>21/04/2019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335144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36BF5E-C928-4802-9FC2-C2475FF720B9}" type="datetimeFigureOut">
              <a:rPr lang="en-AU" smtClean="0"/>
              <a:t>21/04/2019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398819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736BF5E-C928-4802-9FC2-C2475FF720B9}" type="datetimeFigureOut">
              <a:rPr lang="en-AU" smtClean="0"/>
              <a:t>21/04/2019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10079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736BF5E-C928-4802-9FC2-C2475FF720B9}" type="datetimeFigureOut">
              <a:rPr lang="en-AU" smtClean="0"/>
              <a:t>21/04/2019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27621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736BF5E-C928-4802-9FC2-C2475FF720B9}" type="datetimeFigureOut">
              <a:rPr lang="en-AU" smtClean="0"/>
              <a:t>21/04/2019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153426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6BF5E-C928-4802-9FC2-C2475FF720B9}" type="datetimeFigureOut">
              <a:rPr lang="en-AU" smtClean="0"/>
              <a:t>21/04/2019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413123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36BF5E-C928-4802-9FC2-C2475FF720B9}" type="datetimeFigureOut">
              <a:rPr lang="en-AU" smtClean="0"/>
              <a:t>21/04/2019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305147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36BF5E-C928-4802-9FC2-C2475FF720B9}" type="datetimeFigureOut">
              <a:rPr lang="en-AU" smtClean="0"/>
              <a:t>21/04/2019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8FE1C2-3D64-486B-ADB7-C9825911A46D}" type="slidenum">
              <a:rPr lang="en-AU" smtClean="0"/>
              <a:t>‹#›</a:t>
            </a:fld>
            <a:endParaRPr lang="en-AU"/>
          </a:p>
        </p:txBody>
      </p:sp>
    </p:spTree>
    <p:extLst>
      <p:ext uri="{BB962C8B-B14F-4D97-AF65-F5344CB8AC3E}">
        <p14:creationId xmlns:p14="http://schemas.microsoft.com/office/powerpoint/2010/main" val="396335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6BF5E-C928-4802-9FC2-C2475FF720B9}" type="datetimeFigureOut">
              <a:rPr lang="en-AU" smtClean="0"/>
              <a:t>21/04/2019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FE1C2-3D64-486B-ADB7-C9825911A46D}" type="slidenum">
              <a:rPr lang="en-AU" smtClean="0"/>
              <a:t>‹#›</a:t>
            </a:fld>
            <a:endParaRPr lang="en-AU"/>
          </a:p>
        </p:txBody>
      </p:sp>
    </p:spTree>
    <p:extLst>
      <p:ext uri="{BB962C8B-B14F-4D97-AF65-F5344CB8AC3E}">
        <p14:creationId xmlns:p14="http://schemas.microsoft.com/office/powerpoint/2010/main" val="167570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412" y="0"/>
            <a:ext cx="13298312" cy="7480300"/>
          </a:xfrm>
        </p:spPr>
      </p:pic>
      <p:sp>
        <p:nvSpPr>
          <p:cNvPr id="5" name="TextBox 4"/>
          <p:cNvSpPr txBox="1"/>
          <p:nvPr/>
        </p:nvSpPr>
        <p:spPr>
          <a:xfrm>
            <a:off x="965200" y="685800"/>
            <a:ext cx="9994900" cy="861774"/>
          </a:xfrm>
          <a:prstGeom prst="rect">
            <a:avLst/>
          </a:prstGeom>
          <a:noFill/>
        </p:spPr>
        <p:txBody>
          <a:bodyPr wrap="square" rtlCol="0">
            <a:spAutoFit/>
          </a:bodyPr>
          <a:lstStyle/>
          <a:p>
            <a:r>
              <a:rPr lang="en-AU" sz="3200" b="1" dirty="0" smtClean="0">
                <a:solidFill>
                  <a:schemeClr val="bg1"/>
                </a:solidFill>
                <a:effectLst>
                  <a:outerShdw blurRad="38100" dist="38100" dir="2700000" algn="tl">
                    <a:srgbClr val="000000">
                      <a:alpha val="43137"/>
                    </a:srgbClr>
                  </a:outerShdw>
                </a:effectLst>
              </a:rPr>
              <a:t>APOLOGETICS:  “Making </a:t>
            </a:r>
            <a:r>
              <a:rPr lang="en-AU" sz="3200" b="1" dirty="0">
                <a:solidFill>
                  <a:schemeClr val="bg1"/>
                </a:solidFill>
                <a:effectLst>
                  <a:outerShdw blurRad="38100" dist="38100" dir="2700000" algn="tl">
                    <a:srgbClr val="000000">
                      <a:alpha val="43137"/>
                    </a:srgbClr>
                  </a:outerShdw>
                </a:effectLst>
              </a:rPr>
              <a:t>a reasoned defence of the faith.”</a:t>
            </a:r>
            <a:endParaRPr lang="en-AU" sz="3200" dirty="0">
              <a:solidFill>
                <a:schemeClr val="bg1"/>
              </a:solidFill>
              <a:effectLst>
                <a:outerShdw blurRad="38100" dist="38100" dir="2700000" algn="tl">
                  <a:srgbClr val="000000">
                    <a:alpha val="43137"/>
                  </a:srgbClr>
                </a:outerShdw>
              </a:effectLst>
            </a:endParaRPr>
          </a:p>
          <a:p>
            <a:endParaRPr lang="en-AU" dirty="0"/>
          </a:p>
        </p:txBody>
      </p:sp>
    </p:spTree>
    <p:extLst>
      <p:ext uri="{BB962C8B-B14F-4D97-AF65-F5344CB8AC3E}">
        <p14:creationId xmlns:p14="http://schemas.microsoft.com/office/powerpoint/2010/main" val="12520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3962400" y="1092265"/>
            <a:ext cx="6858000" cy="1846659"/>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Jonah and the </a:t>
            </a:r>
            <a:r>
              <a:rPr lang="en-AU" sz="3200" b="1" dirty="0" smtClean="0">
                <a:solidFill>
                  <a:schemeClr val="bg1"/>
                </a:solidFill>
                <a:effectLst>
                  <a:outerShdw blurRad="38100" dist="38100" dir="2700000" algn="tl">
                    <a:srgbClr val="000000">
                      <a:alpha val="43137"/>
                    </a:srgbClr>
                  </a:outerShdw>
                </a:effectLst>
              </a:rPr>
              <a:t>fish</a:t>
            </a:r>
          </a:p>
          <a:p>
            <a:r>
              <a:rPr lang="en-AU" sz="3200" b="1" dirty="0" smtClean="0">
                <a:solidFill>
                  <a:schemeClr val="bg1"/>
                </a:solidFill>
                <a:effectLst>
                  <a:outerShdw blurRad="38100" dist="38100" dir="2700000" algn="tl">
                    <a:srgbClr val="000000">
                      <a:alpha val="43137"/>
                    </a:srgbClr>
                  </a:outerShdw>
                </a:effectLst>
              </a:rPr>
              <a:t>The </a:t>
            </a:r>
            <a:r>
              <a:rPr lang="en-AU" sz="3200" b="1" dirty="0">
                <a:solidFill>
                  <a:schemeClr val="bg1"/>
                </a:solidFill>
                <a:effectLst>
                  <a:outerShdw blurRad="38100" dist="38100" dir="2700000" algn="tl">
                    <a:srgbClr val="000000">
                      <a:alpha val="43137"/>
                    </a:srgbClr>
                  </a:outerShdw>
                </a:effectLst>
              </a:rPr>
              <a:t>parting of the Red Sea.  </a:t>
            </a:r>
          </a:p>
          <a:p>
            <a:r>
              <a:rPr lang="en-AU" sz="3200" b="1" dirty="0" smtClean="0">
                <a:solidFill>
                  <a:schemeClr val="bg1"/>
                </a:solidFill>
                <a:effectLst>
                  <a:outerShdw blurRad="38100" dist="38100" dir="2700000" algn="tl">
                    <a:srgbClr val="000000">
                      <a:alpha val="43137"/>
                    </a:srgbClr>
                  </a:outerShdw>
                </a:effectLst>
              </a:rPr>
              <a:t>Virgin </a:t>
            </a:r>
            <a:r>
              <a:rPr lang="en-AU" sz="3200" b="1" dirty="0">
                <a:solidFill>
                  <a:schemeClr val="bg1"/>
                </a:solidFill>
                <a:effectLst>
                  <a:outerShdw blurRad="38100" dist="38100" dir="2700000" algn="tl">
                    <a:srgbClr val="000000">
                      <a:alpha val="43137"/>
                    </a:srgbClr>
                  </a:outerShdw>
                </a:effectLst>
              </a:rPr>
              <a:t>birth.    </a:t>
            </a:r>
          </a:p>
          <a:p>
            <a:endParaRPr lang="en-AU" dirty="0"/>
          </a:p>
        </p:txBody>
      </p:sp>
    </p:spTree>
    <p:extLst>
      <p:ext uri="{BB962C8B-B14F-4D97-AF65-F5344CB8AC3E}">
        <p14:creationId xmlns:p14="http://schemas.microsoft.com/office/powerpoint/2010/main" val="20311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3962400" y="1092265"/>
            <a:ext cx="6858000" cy="2339102"/>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Jonah and the </a:t>
            </a:r>
            <a:r>
              <a:rPr lang="en-AU" sz="3200" b="1" dirty="0" smtClean="0">
                <a:solidFill>
                  <a:schemeClr val="bg1"/>
                </a:solidFill>
                <a:effectLst>
                  <a:outerShdw blurRad="38100" dist="38100" dir="2700000" algn="tl">
                    <a:srgbClr val="000000">
                      <a:alpha val="43137"/>
                    </a:srgbClr>
                  </a:outerShdw>
                </a:effectLst>
              </a:rPr>
              <a:t>fish</a:t>
            </a:r>
          </a:p>
          <a:p>
            <a:r>
              <a:rPr lang="en-AU" sz="3200" b="1" dirty="0" smtClean="0">
                <a:solidFill>
                  <a:schemeClr val="bg1"/>
                </a:solidFill>
                <a:effectLst>
                  <a:outerShdw blurRad="38100" dist="38100" dir="2700000" algn="tl">
                    <a:srgbClr val="000000">
                      <a:alpha val="43137"/>
                    </a:srgbClr>
                  </a:outerShdw>
                </a:effectLst>
              </a:rPr>
              <a:t>The </a:t>
            </a:r>
            <a:r>
              <a:rPr lang="en-AU" sz="3200" b="1" dirty="0">
                <a:solidFill>
                  <a:schemeClr val="bg1"/>
                </a:solidFill>
                <a:effectLst>
                  <a:outerShdw blurRad="38100" dist="38100" dir="2700000" algn="tl">
                    <a:srgbClr val="000000">
                      <a:alpha val="43137"/>
                    </a:srgbClr>
                  </a:outerShdw>
                </a:effectLst>
              </a:rPr>
              <a:t>parting of the Red Sea.  </a:t>
            </a:r>
          </a:p>
          <a:p>
            <a:r>
              <a:rPr lang="en-AU" sz="3200" b="1" dirty="0" smtClean="0">
                <a:solidFill>
                  <a:schemeClr val="bg1"/>
                </a:solidFill>
                <a:effectLst>
                  <a:outerShdw blurRad="38100" dist="38100" dir="2700000" algn="tl">
                    <a:srgbClr val="000000">
                      <a:alpha val="43137"/>
                    </a:srgbClr>
                  </a:outerShdw>
                </a:effectLst>
              </a:rPr>
              <a:t>Virgin </a:t>
            </a:r>
            <a:r>
              <a:rPr lang="en-AU" sz="3200" b="1" dirty="0">
                <a:solidFill>
                  <a:schemeClr val="bg1"/>
                </a:solidFill>
                <a:effectLst>
                  <a:outerShdw blurRad="38100" dist="38100" dir="2700000" algn="tl">
                    <a:srgbClr val="000000">
                      <a:alpha val="43137"/>
                    </a:srgbClr>
                  </a:outerShdw>
                </a:effectLst>
              </a:rPr>
              <a:t>birth.    </a:t>
            </a:r>
          </a:p>
          <a:p>
            <a:r>
              <a:rPr lang="en-AU" sz="3200" b="1" dirty="0" smtClean="0">
                <a:solidFill>
                  <a:schemeClr val="bg1"/>
                </a:solidFill>
                <a:effectLst>
                  <a:outerShdw blurRad="38100" dist="38100" dir="2700000" algn="tl">
                    <a:srgbClr val="000000">
                      <a:alpha val="43137"/>
                    </a:srgbClr>
                  </a:outerShdw>
                </a:effectLst>
              </a:rPr>
              <a:t>Resurrection</a:t>
            </a:r>
            <a:endParaRPr lang="en-AU" sz="3200" b="1" dirty="0">
              <a:solidFill>
                <a:schemeClr val="bg1"/>
              </a:solidFill>
              <a:effectLst>
                <a:outerShdw blurRad="38100" dist="38100" dir="2700000" algn="tl">
                  <a:srgbClr val="000000">
                    <a:alpha val="43137"/>
                  </a:srgbClr>
                </a:outerShdw>
              </a:effectLst>
            </a:endParaRPr>
          </a:p>
          <a:p>
            <a:endParaRPr lang="en-AU" dirty="0"/>
          </a:p>
        </p:txBody>
      </p:sp>
    </p:spTree>
    <p:extLst>
      <p:ext uri="{BB962C8B-B14F-4D97-AF65-F5344CB8AC3E}">
        <p14:creationId xmlns:p14="http://schemas.microsoft.com/office/powerpoint/2010/main" val="397365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2413000" y="1206500"/>
            <a:ext cx="8242300" cy="2339102"/>
          </a:xfrm>
          <a:prstGeom prst="rect">
            <a:avLst/>
          </a:prstGeom>
          <a:noFill/>
        </p:spPr>
        <p:txBody>
          <a:bodyPr wrap="square" rtlCol="0">
            <a:spAutoFit/>
          </a:bodyPr>
          <a:lstStyle/>
          <a:p>
            <a:r>
              <a:rPr lang="en-AU" b="1" dirty="0"/>
              <a:t> </a:t>
            </a:r>
            <a:r>
              <a:rPr lang="en-AU" sz="3200" b="1" dirty="0">
                <a:solidFill>
                  <a:schemeClr val="bg1"/>
                </a:solidFill>
                <a:effectLst>
                  <a:outerShdw blurRad="38100" dist="38100" dir="2700000" algn="tl">
                    <a:srgbClr val="000000">
                      <a:alpha val="43137"/>
                    </a:srgbClr>
                  </a:outerShdw>
                </a:effectLst>
              </a:rPr>
              <a:t>“If you confess with your mouth that Jesus is Lord</a:t>
            </a:r>
            <a:r>
              <a:rPr lang="en-AU" sz="3200" b="1" dirty="0" smtClean="0">
                <a:solidFill>
                  <a:schemeClr val="bg1"/>
                </a:solidFill>
                <a:effectLst>
                  <a:outerShdw blurRad="38100" dist="38100" dir="2700000" algn="tl">
                    <a:srgbClr val="000000">
                      <a:alpha val="43137"/>
                    </a:srgbClr>
                  </a:outerShdw>
                </a:effectLst>
              </a:rPr>
              <a:t>, </a:t>
            </a:r>
            <a:r>
              <a:rPr lang="en-AU" sz="3200" b="1" dirty="0">
                <a:solidFill>
                  <a:schemeClr val="bg1"/>
                </a:solidFill>
                <a:effectLst>
                  <a:outerShdw blurRad="38100" dist="38100" dir="2700000" algn="tl">
                    <a:srgbClr val="000000">
                      <a:alpha val="43137"/>
                    </a:srgbClr>
                  </a:outerShdw>
                </a:effectLst>
              </a:rPr>
              <a:t>and believe in your heart that God RAISED HIM </a:t>
            </a:r>
            <a:r>
              <a:rPr lang="en-AU" sz="3200" b="1" dirty="0" smtClean="0">
                <a:solidFill>
                  <a:schemeClr val="bg1"/>
                </a:solidFill>
                <a:effectLst>
                  <a:outerShdw blurRad="38100" dist="38100" dir="2700000" algn="tl">
                    <a:srgbClr val="000000">
                      <a:alpha val="43137"/>
                    </a:srgbClr>
                  </a:outerShdw>
                </a:effectLst>
              </a:rPr>
              <a:t>FROM </a:t>
            </a:r>
            <a:r>
              <a:rPr lang="en-AU" sz="3200" b="1" dirty="0">
                <a:solidFill>
                  <a:schemeClr val="bg1"/>
                </a:solidFill>
                <a:effectLst>
                  <a:outerShdw blurRad="38100" dist="38100" dir="2700000" algn="tl">
                    <a:srgbClr val="000000">
                      <a:alpha val="43137"/>
                    </a:srgbClr>
                  </a:outerShdw>
                </a:effectLst>
              </a:rPr>
              <a:t>THE DEAD, you will be saved.”  </a:t>
            </a:r>
            <a:r>
              <a:rPr lang="en-AU" sz="3200" b="1" dirty="0" smtClean="0">
                <a:solidFill>
                  <a:schemeClr val="bg1"/>
                </a:solidFill>
                <a:effectLst>
                  <a:outerShdw blurRad="38100" dist="38100" dir="2700000" algn="tl">
                    <a:srgbClr val="000000">
                      <a:alpha val="43137"/>
                    </a:srgbClr>
                  </a:outerShdw>
                </a:effectLst>
              </a:rPr>
              <a:t>						</a:t>
            </a:r>
            <a:r>
              <a:rPr lang="en-AU" sz="2800" dirty="0" smtClean="0">
                <a:solidFill>
                  <a:schemeClr val="bg1"/>
                </a:solidFill>
                <a:effectLst>
                  <a:outerShdw blurRad="38100" dist="38100" dir="2700000" algn="tl">
                    <a:srgbClr val="000000">
                      <a:alpha val="43137"/>
                    </a:srgbClr>
                  </a:outerShdw>
                </a:effectLst>
              </a:rPr>
              <a:t>Romans </a:t>
            </a:r>
            <a:r>
              <a:rPr lang="en-AU" sz="2800" dirty="0">
                <a:solidFill>
                  <a:schemeClr val="bg1"/>
                </a:solidFill>
                <a:effectLst>
                  <a:outerShdw blurRad="38100" dist="38100" dir="2700000" algn="tl">
                    <a:srgbClr val="000000">
                      <a:alpha val="43137"/>
                    </a:srgbClr>
                  </a:outerShdw>
                </a:effectLst>
              </a:rPr>
              <a:t>10:9  (NLT)</a:t>
            </a:r>
          </a:p>
          <a:p>
            <a:endParaRPr lang="en-AU" dirty="0"/>
          </a:p>
        </p:txBody>
      </p:sp>
    </p:spTree>
    <p:extLst>
      <p:ext uri="{BB962C8B-B14F-4D97-AF65-F5344CB8AC3E}">
        <p14:creationId xmlns:p14="http://schemas.microsoft.com/office/powerpoint/2010/main" val="334393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1079500" y="365125"/>
            <a:ext cx="9664700" cy="3816429"/>
          </a:xfrm>
          <a:prstGeom prst="rect">
            <a:avLst/>
          </a:prstGeom>
          <a:noFill/>
        </p:spPr>
        <p:txBody>
          <a:bodyPr wrap="square" rtlCol="0">
            <a:spAutoFit/>
          </a:bodyPr>
          <a:lstStyle/>
          <a:p>
            <a:r>
              <a:rPr lang="en-AU" b="1" dirty="0" smtClean="0"/>
              <a:t> </a:t>
            </a:r>
            <a:r>
              <a:rPr lang="en-AU" sz="3200" dirty="0">
                <a:solidFill>
                  <a:schemeClr val="bg1"/>
                </a:solidFill>
                <a:effectLst>
                  <a:outerShdw blurRad="38100" dist="38100" dir="2700000" algn="tl">
                    <a:srgbClr val="000000">
                      <a:alpha val="43137"/>
                    </a:srgbClr>
                  </a:outerShdw>
                </a:effectLst>
              </a:rPr>
              <a:t>“</a:t>
            </a:r>
            <a:r>
              <a:rPr lang="en-AU" sz="3200" b="1" dirty="0">
                <a:solidFill>
                  <a:schemeClr val="bg1"/>
                </a:solidFill>
                <a:effectLst>
                  <a:outerShdw blurRad="38100" dist="38100" dir="2700000" algn="tl">
                    <a:srgbClr val="000000">
                      <a:alpha val="43137"/>
                    </a:srgbClr>
                  </a:outerShdw>
                </a:effectLst>
              </a:rPr>
              <a:t>If there is no resurrection of the dead, then Christ has not </a:t>
            </a:r>
            <a:r>
              <a:rPr lang="en-AU" sz="3200" b="1" dirty="0" smtClean="0">
                <a:solidFill>
                  <a:schemeClr val="bg1"/>
                </a:solidFill>
                <a:effectLst>
                  <a:outerShdw blurRad="38100" dist="38100" dir="2700000" algn="tl">
                    <a:srgbClr val="000000">
                      <a:alpha val="43137"/>
                    </a:srgbClr>
                  </a:outerShdw>
                </a:effectLst>
              </a:rPr>
              <a:t>been </a:t>
            </a:r>
            <a:r>
              <a:rPr lang="en-AU" sz="3200" b="1" dirty="0">
                <a:solidFill>
                  <a:schemeClr val="bg1"/>
                </a:solidFill>
                <a:effectLst>
                  <a:outerShdw blurRad="38100" dist="38100" dir="2700000" algn="tl">
                    <a:srgbClr val="000000">
                      <a:alpha val="43137"/>
                    </a:srgbClr>
                  </a:outerShdw>
                </a:effectLst>
              </a:rPr>
              <a:t>raised.   And if Christ has not been raised, then your faith is useless </a:t>
            </a:r>
            <a:r>
              <a:rPr lang="en-AU" sz="3200" b="1" dirty="0" smtClean="0">
                <a:solidFill>
                  <a:schemeClr val="bg1"/>
                </a:solidFill>
                <a:effectLst>
                  <a:outerShdw blurRad="38100" dist="38100" dir="2700000" algn="tl">
                    <a:srgbClr val="000000">
                      <a:alpha val="43137"/>
                    </a:srgbClr>
                  </a:outerShdw>
                </a:effectLst>
              </a:rPr>
              <a:t>and </a:t>
            </a:r>
            <a:r>
              <a:rPr lang="en-AU" sz="3200" b="1" dirty="0">
                <a:solidFill>
                  <a:schemeClr val="bg1"/>
                </a:solidFill>
                <a:effectLst>
                  <a:outerShdw blurRad="38100" dist="38100" dir="2700000" algn="tl">
                    <a:srgbClr val="000000">
                      <a:alpha val="43137"/>
                    </a:srgbClr>
                  </a:outerShdw>
                </a:effectLst>
              </a:rPr>
              <a:t>you are still guilty of your sins.   In that case, all who have </a:t>
            </a:r>
            <a:r>
              <a:rPr lang="en-AU" sz="3200" b="1" dirty="0" smtClean="0">
                <a:solidFill>
                  <a:schemeClr val="bg1"/>
                </a:solidFill>
                <a:effectLst>
                  <a:outerShdw blurRad="38100" dist="38100" dir="2700000" algn="tl">
                    <a:srgbClr val="000000">
                      <a:alpha val="43137"/>
                    </a:srgbClr>
                  </a:outerShdw>
                </a:effectLst>
              </a:rPr>
              <a:t>died </a:t>
            </a:r>
            <a:r>
              <a:rPr lang="en-AU" sz="3200" b="1" dirty="0">
                <a:solidFill>
                  <a:schemeClr val="bg1"/>
                </a:solidFill>
                <a:effectLst>
                  <a:outerShdw blurRad="38100" dist="38100" dir="2700000" algn="tl">
                    <a:srgbClr val="000000">
                      <a:alpha val="43137"/>
                    </a:srgbClr>
                  </a:outerShdw>
                </a:effectLst>
              </a:rPr>
              <a:t>believing in Christ are lost.   And if our hope in Christ is only for </a:t>
            </a:r>
            <a:r>
              <a:rPr lang="en-AU" sz="3200" b="1" dirty="0" smtClean="0">
                <a:solidFill>
                  <a:schemeClr val="bg1"/>
                </a:solidFill>
                <a:effectLst>
                  <a:outerShdw blurRad="38100" dist="38100" dir="2700000" algn="tl">
                    <a:srgbClr val="000000">
                      <a:alpha val="43137"/>
                    </a:srgbClr>
                  </a:outerShdw>
                </a:effectLst>
              </a:rPr>
              <a:t>this  </a:t>
            </a:r>
            <a:r>
              <a:rPr lang="en-AU" sz="3200" b="1" dirty="0">
                <a:solidFill>
                  <a:schemeClr val="bg1"/>
                </a:solidFill>
                <a:effectLst>
                  <a:outerShdw blurRad="38100" dist="38100" dir="2700000" algn="tl">
                    <a:srgbClr val="000000">
                      <a:alpha val="43137"/>
                    </a:srgbClr>
                  </a:outerShdw>
                </a:effectLst>
              </a:rPr>
              <a:t>life, we are more to be pitied than anyone in the world.”    	</a:t>
            </a:r>
            <a:r>
              <a:rPr lang="en-AU" sz="3200" dirty="0">
                <a:solidFill>
                  <a:schemeClr val="bg1"/>
                </a:solidFill>
                <a:effectLst>
                  <a:outerShdw blurRad="38100" dist="38100" dir="2700000" algn="tl">
                    <a:srgbClr val="000000">
                      <a:alpha val="43137"/>
                    </a:srgbClr>
                  </a:outerShdw>
                </a:effectLst>
              </a:rPr>
              <a:t>				</a:t>
            </a:r>
            <a:r>
              <a:rPr lang="en-AU" sz="3200" dirty="0" smtClean="0">
                <a:solidFill>
                  <a:schemeClr val="bg1"/>
                </a:solidFill>
                <a:effectLst>
                  <a:outerShdw blurRad="38100" dist="38100" dir="2700000" algn="tl">
                    <a:srgbClr val="000000">
                      <a:alpha val="43137"/>
                    </a:srgbClr>
                  </a:outerShdw>
                </a:effectLst>
              </a:rPr>
              <a:t>1 </a:t>
            </a:r>
            <a:r>
              <a:rPr lang="en-AU" sz="3200" dirty="0">
                <a:solidFill>
                  <a:schemeClr val="bg1"/>
                </a:solidFill>
                <a:effectLst>
                  <a:outerShdw blurRad="38100" dist="38100" dir="2700000" algn="tl">
                    <a:srgbClr val="000000">
                      <a:alpha val="43137"/>
                    </a:srgbClr>
                  </a:outerShdw>
                </a:effectLst>
              </a:rPr>
              <a:t>Corinthians 15:16 – 19   (NLT)</a:t>
            </a:r>
          </a:p>
          <a:p>
            <a:endParaRPr lang="en-AU" dirty="0"/>
          </a:p>
        </p:txBody>
      </p:sp>
    </p:spTree>
    <p:extLst>
      <p:ext uri="{BB962C8B-B14F-4D97-AF65-F5344CB8AC3E}">
        <p14:creationId xmlns:p14="http://schemas.microsoft.com/office/powerpoint/2010/main" val="164643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548" y="0"/>
            <a:ext cx="13104458" cy="6858000"/>
          </a:xfrm>
        </p:spPr>
      </p:pic>
    </p:spTree>
    <p:extLst>
      <p:ext uri="{BB962C8B-B14F-4D97-AF65-F5344CB8AC3E}">
        <p14:creationId xmlns:p14="http://schemas.microsoft.com/office/powerpoint/2010/main" val="209464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548" y="0"/>
            <a:ext cx="13104458" cy="6858000"/>
          </a:xfrm>
        </p:spPr>
      </p:pic>
      <p:sp>
        <p:nvSpPr>
          <p:cNvPr id="2" name="Title 1"/>
          <p:cNvSpPr>
            <a:spLocks noGrp="1"/>
          </p:cNvSpPr>
          <p:nvPr>
            <p:ph type="title"/>
          </p:nvPr>
        </p:nvSpPr>
        <p:spPr/>
        <p:txBody>
          <a:bodyPr/>
          <a:lstStyle/>
          <a:p>
            <a:endParaRPr lang="en-AU"/>
          </a:p>
        </p:txBody>
      </p:sp>
      <p:sp>
        <p:nvSpPr>
          <p:cNvPr id="3" name="TextBox 2"/>
          <p:cNvSpPr txBox="1"/>
          <p:nvPr/>
        </p:nvSpPr>
        <p:spPr>
          <a:xfrm>
            <a:off x="1079500" y="365125"/>
            <a:ext cx="9664700" cy="1077218"/>
          </a:xfrm>
          <a:prstGeom prst="rect">
            <a:avLst/>
          </a:prstGeom>
          <a:noFill/>
        </p:spPr>
        <p:txBody>
          <a:bodyPr wrap="square" rtlCol="0">
            <a:spAutoFit/>
          </a:bodyPr>
          <a:lstStyle/>
          <a:p>
            <a:r>
              <a:rPr lang="en-AU" b="1" dirty="0" smtClean="0">
                <a:solidFill>
                  <a:schemeClr val="bg1"/>
                </a:solidFill>
              </a:rPr>
              <a:t> </a:t>
            </a:r>
            <a:r>
              <a:rPr lang="en-AU" dirty="0">
                <a:solidFill>
                  <a:schemeClr val="bg1"/>
                </a:solidFill>
              </a:rPr>
              <a:t> </a:t>
            </a:r>
            <a:r>
              <a:rPr lang="en-AU" sz="3200" b="1" dirty="0">
                <a:solidFill>
                  <a:schemeClr val="bg1"/>
                </a:solidFill>
                <a:effectLst>
                  <a:outerShdw blurRad="38100" dist="38100" dir="2700000" algn="tl">
                    <a:srgbClr val="000000">
                      <a:alpha val="43137"/>
                    </a:srgbClr>
                  </a:outerShdw>
                </a:effectLst>
              </a:rPr>
              <a:t>“If the first verse of the Bible is true, then the rest of the </a:t>
            </a:r>
            <a:r>
              <a:rPr lang="en-AU" sz="3200" b="1" dirty="0" smtClean="0">
                <a:solidFill>
                  <a:schemeClr val="bg1"/>
                </a:solidFill>
                <a:effectLst>
                  <a:outerShdw blurRad="38100" dist="38100" dir="2700000" algn="tl">
                    <a:srgbClr val="000000">
                      <a:alpha val="43137"/>
                    </a:srgbClr>
                  </a:outerShdw>
                </a:effectLst>
              </a:rPr>
              <a:t>Bible </a:t>
            </a:r>
            <a:r>
              <a:rPr lang="en-AU" sz="3200" b="1" dirty="0">
                <a:solidFill>
                  <a:schemeClr val="bg1"/>
                </a:solidFill>
                <a:effectLst>
                  <a:outerShdw blurRad="38100" dist="38100" dir="2700000" algn="tl">
                    <a:srgbClr val="000000">
                      <a:alpha val="43137"/>
                    </a:srgbClr>
                  </a:outerShdw>
                </a:effectLst>
              </a:rPr>
              <a:t>is at least possible</a:t>
            </a:r>
            <a:r>
              <a:rPr lang="en-AU" sz="3200" b="1" dirty="0" smtClean="0">
                <a:solidFill>
                  <a:schemeClr val="bg1"/>
                </a:solidFill>
                <a:effectLst>
                  <a:outerShdw blurRad="38100" dist="38100" dir="2700000" algn="tl">
                    <a:srgbClr val="000000">
                      <a:alpha val="43137"/>
                    </a:srgbClr>
                  </a:outerShdw>
                </a:effectLst>
              </a:rPr>
              <a:t>.”</a:t>
            </a:r>
            <a:endParaRPr lang="en-AU" sz="3200" dirty="0">
              <a:effectLst>
                <a:outerShdw blurRad="38100" dist="38100" dir="2700000" algn="tl">
                  <a:srgbClr val="000000">
                    <a:alpha val="43137"/>
                  </a:srgbClr>
                </a:outerShdw>
              </a:effectLst>
            </a:endParaRPr>
          </a:p>
        </p:txBody>
      </p:sp>
      <p:sp>
        <p:nvSpPr>
          <p:cNvPr id="4" name="TextBox 3"/>
          <p:cNvSpPr txBox="1"/>
          <p:nvPr/>
        </p:nvSpPr>
        <p:spPr>
          <a:xfrm>
            <a:off x="5740400" y="4445000"/>
            <a:ext cx="5422900" cy="1846659"/>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“In the beginning, God created the heavens and the earth</a:t>
            </a:r>
            <a:r>
              <a:rPr lang="en-AU" sz="3200" b="1" dirty="0" smtClean="0">
                <a:solidFill>
                  <a:schemeClr val="bg1"/>
                </a:solidFill>
                <a:effectLst>
                  <a:outerShdw blurRad="38100" dist="38100" dir="2700000" algn="tl">
                    <a:srgbClr val="000000">
                      <a:alpha val="43137"/>
                    </a:srgbClr>
                  </a:outerShdw>
                </a:effectLst>
              </a:rPr>
              <a:t>.”</a:t>
            </a:r>
          </a:p>
          <a:p>
            <a:r>
              <a:rPr lang="en-AU" sz="3200" dirty="0" smtClean="0">
                <a:solidFill>
                  <a:schemeClr val="bg1"/>
                </a:solidFill>
                <a:effectLst>
                  <a:outerShdw blurRad="38100" dist="38100" dir="2700000" algn="tl">
                    <a:srgbClr val="000000">
                      <a:alpha val="43137"/>
                    </a:srgbClr>
                  </a:outerShdw>
                </a:effectLst>
              </a:rPr>
              <a:t>			Genesis 1:1</a:t>
            </a:r>
            <a:endParaRPr lang="en-AU" sz="3200" dirty="0">
              <a:solidFill>
                <a:schemeClr val="bg1"/>
              </a:solidFill>
              <a:effectLst>
                <a:outerShdw blurRad="38100" dist="38100" dir="2700000" algn="tl">
                  <a:srgbClr val="000000">
                    <a:alpha val="43137"/>
                  </a:srgbClr>
                </a:outerShdw>
              </a:effectLst>
            </a:endParaRPr>
          </a:p>
          <a:p>
            <a:endParaRPr lang="en-AU" dirty="0"/>
          </a:p>
        </p:txBody>
      </p:sp>
    </p:spTree>
    <p:extLst>
      <p:ext uri="{BB962C8B-B14F-4D97-AF65-F5344CB8AC3E}">
        <p14:creationId xmlns:p14="http://schemas.microsoft.com/office/powerpoint/2010/main" val="29923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470230"/>
            <a:ext cx="4027646" cy="6079466"/>
          </a:xfrm>
          <a:prstGeom prst="rect">
            <a:avLst/>
          </a:prstGeom>
        </p:spPr>
      </p:pic>
    </p:spTree>
    <p:extLst>
      <p:ext uri="{BB962C8B-B14F-4D97-AF65-F5344CB8AC3E}">
        <p14:creationId xmlns:p14="http://schemas.microsoft.com/office/powerpoint/2010/main" val="116196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29974"/>
            <a:ext cx="6958013" cy="4174808"/>
          </a:xfrm>
        </p:spPr>
      </p:pic>
      <p:sp>
        <p:nvSpPr>
          <p:cNvPr id="3" name="TextBox 2"/>
          <p:cNvSpPr txBox="1"/>
          <p:nvPr/>
        </p:nvSpPr>
        <p:spPr>
          <a:xfrm>
            <a:off x="3454400" y="1206500"/>
            <a:ext cx="7340600" cy="2769989"/>
          </a:xfrm>
          <a:prstGeom prst="rect">
            <a:avLst/>
          </a:prstGeom>
          <a:noFill/>
        </p:spPr>
        <p:txBody>
          <a:bodyPr wrap="square" rtlCol="0">
            <a:spAutoFit/>
          </a:bodyPr>
          <a:lstStyle/>
          <a:p>
            <a:r>
              <a:rPr lang="en-AU" sz="3200" b="1" dirty="0"/>
              <a:t>“The resurrection of Jesus Christ is one of the best-attested events in history.  I have secure many a conviction on much lesser evidence</a:t>
            </a:r>
            <a:r>
              <a:rPr lang="en-AU" sz="3200" b="1" dirty="0" smtClean="0"/>
              <a:t>.”  </a:t>
            </a:r>
          </a:p>
          <a:p>
            <a:r>
              <a:rPr lang="en-AU" sz="2800" dirty="0" smtClean="0"/>
              <a:t>former </a:t>
            </a:r>
            <a:r>
              <a:rPr lang="en-AU" sz="2800" dirty="0"/>
              <a:t>Chief Justice of the British High Court</a:t>
            </a:r>
          </a:p>
          <a:p>
            <a:endParaRPr lang="en-AU" dirty="0"/>
          </a:p>
        </p:txBody>
      </p:sp>
    </p:spTree>
    <p:extLst>
      <p:ext uri="{BB962C8B-B14F-4D97-AF65-F5344CB8AC3E}">
        <p14:creationId xmlns:p14="http://schemas.microsoft.com/office/powerpoint/2010/main" val="202333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681" y="365125"/>
            <a:ext cx="4115410" cy="6223000"/>
          </a:xfrm>
        </p:spPr>
      </p:pic>
    </p:spTree>
    <p:extLst>
      <p:ext uri="{BB962C8B-B14F-4D97-AF65-F5344CB8AC3E}">
        <p14:creationId xmlns:p14="http://schemas.microsoft.com/office/powerpoint/2010/main" val="338721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681" y="365125"/>
            <a:ext cx="4115410" cy="6223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172" y="365125"/>
            <a:ext cx="4147028" cy="6206719"/>
          </a:xfrm>
          <a:prstGeom prst="rect">
            <a:avLst/>
          </a:prstGeom>
        </p:spPr>
      </p:pic>
    </p:spTree>
    <p:extLst>
      <p:ext uri="{BB962C8B-B14F-4D97-AF65-F5344CB8AC3E}">
        <p14:creationId xmlns:p14="http://schemas.microsoft.com/office/powerpoint/2010/main" val="49794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412" y="0"/>
            <a:ext cx="13298312" cy="7480300"/>
          </a:xfrm>
        </p:spPr>
      </p:pic>
      <p:sp>
        <p:nvSpPr>
          <p:cNvPr id="5" name="TextBox 4"/>
          <p:cNvSpPr txBox="1"/>
          <p:nvPr/>
        </p:nvSpPr>
        <p:spPr>
          <a:xfrm>
            <a:off x="965200" y="685800"/>
            <a:ext cx="9994900" cy="3323987"/>
          </a:xfrm>
          <a:prstGeom prst="rect">
            <a:avLst/>
          </a:prstGeom>
          <a:noFill/>
        </p:spPr>
        <p:txBody>
          <a:bodyPr wrap="square" rtlCol="0">
            <a:spAutoFit/>
          </a:bodyPr>
          <a:lstStyle/>
          <a:p>
            <a:r>
              <a:rPr lang="en-AU" sz="3200" b="1" dirty="0" smtClean="0">
                <a:solidFill>
                  <a:schemeClr val="bg1"/>
                </a:solidFill>
                <a:effectLst>
                  <a:outerShdw blurRad="38100" dist="38100" dir="2700000" algn="tl">
                    <a:srgbClr val="000000">
                      <a:alpha val="43137"/>
                    </a:srgbClr>
                  </a:outerShdw>
                </a:effectLst>
              </a:rPr>
              <a:t>APOLOGETICS:  “Making </a:t>
            </a:r>
            <a:r>
              <a:rPr lang="en-AU" sz="3200" b="1" dirty="0">
                <a:solidFill>
                  <a:schemeClr val="bg1"/>
                </a:solidFill>
                <a:effectLst>
                  <a:outerShdw blurRad="38100" dist="38100" dir="2700000" algn="tl">
                    <a:srgbClr val="000000">
                      <a:alpha val="43137"/>
                    </a:srgbClr>
                  </a:outerShdw>
                </a:effectLst>
              </a:rPr>
              <a:t>a reasoned defence of the faith</a:t>
            </a:r>
            <a:r>
              <a:rPr lang="en-AU" sz="3200" b="1" dirty="0" smtClean="0">
                <a:solidFill>
                  <a:schemeClr val="bg1"/>
                </a:solidFill>
                <a:effectLst>
                  <a:outerShdw blurRad="38100" dist="38100" dir="2700000" algn="tl">
                    <a:srgbClr val="000000">
                      <a:alpha val="43137"/>
                    </a:srgbClr>
                  </a:outerShdw>
                </a:effectLst>
              </a:rPr>
              <a:t>.”</a:t>
            </a:r>
          </a:p>
          <a:p>
            <a:endParaRPr lang="en-AU" sz="3200" b="1" dirty="0">
              <a:solidFill>
                <a:schemeClr val="bg1"/>
              </a:solidFill>
              <a:effectLst>
                <a:outerShdw blurRad="38100" dist="38100" dir="2700000" algn="tl">
                  <a:srgbClr val="000000">
                    <a:alpha val="43137"/>
                  </a:srgbClr>
                </a:outerShdw>
              </a:effectLst>
            </a:endParaRPr>
          </a:p>
          <a:p>
            <a:r>
              <a:rPr lang="en-AU" sz="3200" b="1" dirty="0">
                <a:solidFill>
                  <a:schemeClr val="bg1"/>
                </a:solidFill>
                <a:effectLst>
                  <a:outerShdw blurRad="38100" dist="38100" dir="2700000" algn="tl">
                    <a:srgbClr val="000000">
                      <a:alpha val="43137"/>
                    </a:srgbClr>
                  </a:outerShdw>
                </a:effectLst>
              </a:rPr>
              <a:t>“But in your hearts set apart Christ as Lord.   Always be </a:t>
            </a:r>
            <a:r>
              <a:rPr lang="en-AU" sz="3200" b="1" dirty="0" smtClean="0">
                <a:solidFill>
                  <a:schemeClr val="bg1"/>
                </a:solidFill>
                <a:effectLst>
                  <a:outerShdw blurRad="38100" dist="38100" dir="2700000" algn="tl">
                    <a:srgbClr val="000000">
                      <a:alpha val="43137"/>
                    </a:srgbClr>
                  </a:outerShdw>
                </a:effectLst>
              </a:rPr>
              <a:t>ready </a:t>
            </a:r>
            <a:r>
              <a:rPr lang="en-AU" sz="3200" b="1" dirty="0">
                <a:solidFill>
                  <a:schemeClr val="bg1"/>
                </a:solidFill>
                <a:effectLst>
                  <a:outerShdw blurRad="38100" dist="38100" dir="2700000" algn="tl">
                    <a:srgbClr val="000000">
                      <a:alpha val="43137"/>
                    </a:srgbClr>
                  </a:outerShdw>
                </a:effectLst>
              </a:rPr>
              <a:t>to give an answer for the hope you have.  But do </a:t>
            </a:r>
            <a:r>
              <a:rPr lang="en-AU" sz="3200" b="1" dirty="0" smtClean="0">
                <a:solidFill>
                  <a:schemeClr val="bg1"/>
                </a:solidFill>
                <a:effectLst>
                  <a:outerShdw blurRad="38100" dist="38100" dir="2700000" algn="tl">
                    <a:srgbClr val="000000">
                      <a:alpha val="43137"/>
                    </a:srgbClr>
                  </a:outerShdw>
                </a:effectLst>
              </a:rPr>
              <a:t>this </a:t>
            </a:r>
            <a:r>
              <a:rPr lang="en-AU" sz="3200" b="1" dirty="0">
                <a:solidFill>
                  <a:schemeClr val="bg1"/>
                </a:solidFill>
                <a:effectLst>
                  <a:outerShdw blurRad="38100" dist="38100" dir="2700000" algn="tl">
                    <a:srgbClr val="000000">
                      <a:alpha val="43137"/>
                    </a:srgbClr>
                  </a:outerShdw>
                </a:effectLst>
              </a:rPr>
              <a:t>with gentleness and respect.”</a:t>
            </a:r>
            <a:r>
              <a:rPr lang="en-AU" sz="3200" dirty="0">
                <a:solidFill>
                  <a:schemeClr val="bg1"/>
                </a:solidFill>
                <a:effectLst>
                  <a:outerShdw blurRad="38100" dist="38100" dir="2700000" algn="tl">
                    <a:srgbClr val="000000">
                      <a:alpha val="43137"/>
                    </a:srgbClr>
                  </a:outerShdw>
                </a:effectLst>
              </a:rPr>
              <a:t>      1 Peter 3:15   (NIV)</a:t>
            </a:r>
          </a:p>
          <a:p>
            <a:endParaRPr lang="en-AU" sz="3200" dirty="0">
              <a:solidFill>
                <a:schemeClr val="bg1"/>
              </a:solidFill>
              <a:effectLst>
                <a:outerShdw blurRad="38100" dist="38100" dir="2700000" algn="tl">
                  <a:srgbClr val="000000">
                    <a:alpha val="43137"/>
                  </a:srgbClr>
                </a:outerShdw>
              </a:effectLst>
            </a:endParaRPr>
          </a:p>
          <a:p>
            <a:endParaRPr lang="en-AU" dirty="0"/>
          </a:p>
        </p:txBody>
      </p:sp>
    </p:spTree>
    <p:extLst>
      <p:ext uri="{BB962C8B-B14F-4D97-AF65-F5344CB8AC3E}">
        <p14:creationId xmlns:p14="http://schemas.microsoft.com/office/powerpoint/2010/main" val="273757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1569660"/>
          </a:xfrm>
          <a:prstGeom prst="rect">
            <a:avLst/>
          </a:prstGeom>
          <a:noFill/>
        </p:spPr>
        <p:txBody>
          <a:bodyPr wrap="square" rtlCol="0">
            <a:spAutoFit/>
          </a:bodyPr>
          <a:lstStyle/>
          <a:p>
            <a:r>
              <a:rPr lang="en-AU" sz="2400" b="1" dirty="0">
                <a:solidFill>
                  <a:schemeClr val="bg1"/>
                </a:solidFill>
              </a:rPr>
              <a:t>1.   Jesus died by </a:t>
            </a:r>
            <a:r>
              <a:rPr lang="en-AU" sz="2400" b="1" dirty="0" smtClean="0">
                <a:solidFill>
                  <a:schemeClr val="bg1"/>
                </a:solidFill>
              </a:rPr>
              <a:t>crucifixion</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176202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1938992"/>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a:t>
            </a:r>
            <a:r>
              <a:rPr lang="en-AU" sz="2400" b="1" dirty="0" smtClean="0">
                <a:solidFill>
                  <a:schemeClr val="bg1"/>
                </a:solidFill>
              </a:rPr>
              <a:t>buried</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3492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2031325"/>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r>
              <a:rPr lang="en-AU" sz="2400" b="1" dirty="0" smtClean="0">
                <a:solidFill>
                  <a:schemeClr val="bg1"/>
                </a:solidFill>
              </a:rPr>
              <a:t>.</a:t>
            </a:r>
            <a:r>
              <a:rPr lang="en-AU" sz="2400" dirty="0" smtClean="0">
                <a:solidFill>
                  <a:schemeClr val="bg1"/>
                </a:solidFill>
              </a:rPr>
              <a:t> </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19636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2400657"/>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329319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3231654"/>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a:t>
            </a:r>
            <a:r>
              <a:rPr lang="en-AU" sz="2400" b="1" dirty="0" smtClean="0">
                <a:solidFill>
                  <a:schemeClr val="bg1"/>
                </a:solidFill>
              </a:rPr>
              <a:t>Christ</a:t>
            </a:r>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401670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4247317"/>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dirty="0" smtClean="0">
                <a:solidFill>
                  <a:schemeClr val="bg1"/>
                </a:solidFill>
              </a:rPr>
              <a:t> </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188614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4708981"/>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a:t>
            </a:r>
            <a:r>
              <a:rPr lang="en-AU" sz="2400" b="1" dirty="0" smtClean="0">
                <a:solidFill>
                  <a:schemeClr val="bg1"/>
                </a:solidFill>
              </a:rPr>
              <a:t>message</a:t>
            </a:r>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276333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5355312"/>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274910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6093976"/>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Saul </a:t>
            </a:r>
            <a:r>
              <a:rPr lang="en-AU" sz="2400" b="1" dirty="0">
                <a:solidFill>
                  <a:schemeClr val="bg1"/>
                </a:solidFill>
              </a:rPr>
              <a:t>of Tarsus had a real experience that he likewise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thought </a:t>
            </a:r>
            <a:r>
              <a:rPr lang="en-AU" sz="2400" b="1" dirty="0">
                <a:solidFill>
                  <a:schemeClr val="bg1"/>
                </a:solidFill>
              </a:rPr>
              <a:t>was </a:t>
            </a:r>
            <a:r>
              <a:rPr lang="en-AU" sz="2400" b="1" dirty="0" smtClean="0">
                <a:solidFill>
                  <a:schemeClr val="bg1"/>
                </a:solidFill>
              </a:rPr>
              <a:t> </a:t>
            </a:r>
            <a:r>
              <a:rPr lang="en-AU" sz="2400" b="1" dirty="0">
                <a:solidFill>
                  <a:schemeClr val="bg1"/>
                </a:solidFill>
              </a:rPr>
              <a:t>an appearance of the risen </a:t>
            </a:r>
            <a:r>
              <a:rPr lang="en-AU" sz="2400" b="1" dirty="0" smtClean="0">
                <a:solidFill>
                  <a:schemeClr val="bg1"/>
                </a:solidFill>
              </a:rPr>
              <a:t>Jesus</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2046840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6832640"/>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Saul </a:t>
            </a:r>
            <a:r>
              <a:rPr lang="en-AU" sz="2400" b="1" dirty="0">
                <a:solidFill>
                  <a:schemeClr val="bg1"/>
                </a:solidFill>
              </a:rPr>
              <a:t>of Tarsus had a real experience that he likewise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thought </a:t>
            </a:r>
            <a:r>
              <a:rPr lang="en-AU" sz="2400" b="1" dirty="0">
                <a:solidFill>
                  <a:schemeClr val="bg1"/>
                </a:solidFill>
              </a:rPr>
              <a:t>was </a:t>
            </a:r>
            <a:r>
              <a:rPr lang="en-AU" sz="2400" b="1" dirty="0" smtClean="0">
                <a:solidFill>
                  <a:schemeClr val="bg1"/>
                </a:solidFill>
              </a:rPr>
              <a:t> </a:t>
            </a:r>
            <a:r>
              <a:rPr lang="en-AU" sz="2400" b="1" dirty="0">
                <a:solidFill>
                  <a:schemeClr val="bg1"/>
                </a:solidFill>
              </a:rPr>
              <a:t>an appearance of the risen </a:t>
            </a:r>
            <a:r>
              <a:rPr lang="en-AU" sz="2400" b="1" dirty="0" smtClean="0">
                <a:solidFill>
                  <a:schemeClr val="bg1"/>
                </a:solidFill>
              </a:rPr>
              <a:t>Jesus</a:t>
            </a:r>
          </a:p>
          <a:p>
            <a:pPr marL="457200" indent="-457200">
              <a:buAutoNum type="arabicPeriod" startAt="10"/>
            </a:pPr>
            <a:r>
              <a:rPr lang="en-AU" sz="2400" b="1" dirty="0" smtClean="0">
                <a:solidFill>
                  <a:schemeClr val="bg1"/>
                </a:solidFill>
              </a:rPr>
              <a:t>James</a:t>
            </a:r>
            <a:r>
              <a:rPr lang="en-AU" sz="2400" b="1" dirty="0">
                <a:solidFill>
                  <a:schemeClr val="bg1"/>
                </a:solidFill>
              </a:rPr>
              <a:t>, the brother of </a:t>
            </a:r>
            <a:r>
              <a:rPr lang="en-AU" sz="2400" b="1" dirty="0" smtClean="0">
                <a:solidFill>
                  <a:schemeClr val="bg1"/>
                </a:solidFill>
              </a:rPr>
              <a:t>Jesus had </a:t>
            </a:r>
            <a:r>
              <a:rPr lang="en-AU" sz="2400" b="1" dirty="0">
                <a:solidFill>
                  <a:schemeClr val="bg1"/>
                </a:solidFill>
              </a:rPr>
              <a:t>a real experience he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likewise </a:t>
            </a:r>
            <a:r>
              <a:rPr lang="en-AU" sz="2400" b="1" dirty="0">
                <a:solidFill>
                  <a:schemeClr val="bg1"/>
                </a:solidFill>
              </a:rPr>
              <a:t>thought was an </a:t>
            </a:r>
            <a:r>
              <a:rPr lang="en-AU" sz="2400" b="1" dirty="0" smtClean="0">
                <a:solidFill>
                  <a:schemeClr val="bg1"/>
                </a:solidFill>
              </a:rPr>
              <a:t>experience </a:t>
            </a:r>
            <a:r>
              <a:rPr lang="en-AU" sz="2400" b="1" dirty="0">
                <a:solidFill>
                  <a:schemeClr val="bg1"/>
                </a:solidFill>
              </a:rPr>
              <a:t>of the risen </a:t>
            </a:r>
            <a:r>
              <a:rPr lang="en-AU" sz="2400" b="1" dirty="0" smtClean="0">
                <a:solidFill>
                  <a:schemeClr val="bg1"/>
                </a:solidFill>
              </a:rPr>
              <a:t>Jesus</a:t>
            </a:r>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141441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883" y="365124"/>
            <a:ext cx="3703026" cy="5730875"/>
          </a:xfrm>
        </p:spPr>
      </p:pic>
    </p:spTree>
    <p:extLst>
      <p:ext uri="{BB962C8B-B14F-4D97-AF65-F5344CB8AC3E}">
        <p14:creationId xmlns:p14="http://schemas.microsoft.com/office/powerpoint/2010/main" val="156090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8217634"/>
          </a:xfrm>
          <a:prstGeom prst="rect">
            <a:avLst/>
          </a:prstGeom>
          <a:noFill/>
        </p:spPr>
        <p:txBody>
          <a:bodyPr wrap="square" rtlCol="0">
            <a:spAutoFit/>
          </a:bodyPr>
          <a:lstStyle/>
          <a:p>
            <a:r>
              <a:rPr lang="en-AU" sz="2400" b="1" dirty="0">
                <a:solidFill>
                  <a:schemeClr val="bg1"/>
                </a:solidFill>
              </a:rPr>
              <a:t>1.   Jesus died by crucifixion</a:t>
            </a:r>
            <a:endParaRPr lang="en-AU" sz="2400" dirty="0">
              <a:solidFill>
                <a:schemeClr val="bg1"/>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Saul </a:t>
            </a:r>
            <a:r>
              <a:rPr lang="en-AU" sz="2400" b="1" dirty="0">
                <a:solidFill>
                  <a:schemeClr val="bg1"/>
                </a:solidFill>
              </a:rPr>
              <a:t>of Tarsus had a real experience that he likewise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thought </a:t>
            </a:r>
            <a:r>
              <a:rPr lang="en-AU" sz="2400" b="1" dirty="0">
                <a:solidFill>
                  <a:schemeClr val="bg1"/>
                </a:solidFill>
              </a:rPr>
              <a:t>was </a:t>
            </a:r>
            <a:r>
              <a:rPr lang="en-AU" sz="2400" b="1" dirty="0" smtClean="0">
                <a:solidFill>
                  <a:schemeClr val="bg1"/>
                </a:solidFill>
              </a:rPr>
              <a:t> </a:t>
            </a:r>
            <a:r>
              <a:rPr lang="en-AU" sz="2400" b="1" dirty="0">
                <a:solidFill>
                  <a:schemeClr val="bg1"/>
                </a:solidFill>
              </a:rPr>
              <a:t>an appearance of the risen </a:t>
            </a:r>
            <a:r>
              <a:rPr lang="en-AU" sz="2400" b="1" dirty="0" smtClean="0">
                <a:solidFill>
                  <a:schemeClr val="bg1"/>
                </a:solidFill>
              </a:rPr>
              <a:t>Jesus</a:t>
            </a:r>
          </a:p>
          <a:p>
            <a:pPr marL="457200" indent="-457200">
              <a:buAutoNum type="arabicPeriod" startAt="10"/>
            </a:pPr>
            <a:r>
              <a:rPr lang="en-AU" sz="2400" b="1" dirty="0" smtClean="0">
                <a:solidFill>
                  <a:schemeClr val="bg1"/>
                </a:solidFill>
              </a:rPr>
              <a:t>James</a:t>
            </a:r>
            <a:r>
              <a:rPr lang="en-AU" sz="2400" b="1" dirty="0">
                <a:solidFill>
                  <a:schemeClr val="bg1"/>
                </a:solidFill>
              </a:rPr>
              <a:t>, the brother of </a:t>
            </a:r>
            <a:r>
              <a:rPr lang="en-AU" sz="2400" b="1" dirty="0" smtClean="0">
                <a:solidFill>
                  <a:schemeClr val="bg1"/>
                </a:solidFill>
              </a:rPr>
              <a:t>Jesus had </a:t>
            </a:r>
            <a:r>
              <a:rPr lang="en-AU" sz="2400" b="1" dirty="0">
                <a:solidFill>
                  <a:schemeClr val="bg1"/>
                </a:solidFill>
              </a:rPr>
              <a:t>a real experience he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likewise </a:t>
            </a:r>
            <a:r>
              <a:rPr lang="en-AU" sz="2400" b="1" dirty="0">
                <a:solidFill>
                  <a:schemeClr val="bg1"/>
                </a:solidFill>
              </a:rPr>
              <a:t>thought was an </a:t>
            </a:r>
            <a:r>
              <a:rPr lang="en-AU" sz="2400" b="1" dirty="0" smtClean="0">
                <a:solidFill>
                  <a:schemeClr val="bg1"/>
                </a:solidFill>
              </a:rPr>
              <a:t>experience </a:t>
            </a:r>
            <a:r>
              <a:rPr lang="en-AU" sz="2400" b="1" dirty="0">
                <a:solidFill>
                  <a:schemeClr val="bg1"/>
                </a:solidFill>
              </a:rPr>
              <a:t>of the risen Jesus</a:t>
            </a:r>
            <a:endParaRPr lang="en-AU" sz="2400" dirty="0">
              <a:solidFill>
                <a:schemeClr val="bg1"/>
              </a:solidFill>
            </a:endParaRPr>
          </a:p>
          <a:p>
            <a:r>
              <a:rPr lang="en-AU" sz="2400" b="1" dirty="0" smtClean="0">
                <a:solidFill>
                  <a:schemeClr val="bg1"/>
                </a:solidFill>
              </a:rPr>
              <a:t>11</a:t>
            </a:r>
            <a:r>
              <a:rPr lang="en-AU" sz="2400" b="1" dirty="0">
                <a:solidFill>
                  <a:schemeClr val="bg1"/>
                </a:solidFill>
              </a:rPr>
              <a:t>.  Sunday became the primary day of worship</a:t>
            </a:r>
            <a:endParaRPr lang="en-AU" sz="2400" dirty="0">
              <a:solidFill>
                <a:schemeClr val="bg1"/>
              </a:solidFill>
            </a:endParaRPr>
          </a:p>
          <a:p>
            <a:pPr marL="457200" indent="-457200">
              <a:buAutoNum type="arabicPeriod" startAt="12"/>
            </a:pPr>
            <a:r>
              <a:rPr lang="en-AU" sz="2400" b="1" dirty="0" smtClean="0">
                <a:solidFill>
                  <a:schemeClr val="bg1"/>
                </a:solidFill>
              </a:rPr>
              <a:t>Jesus </a:t>
            </a:r>
            <a:r>
              <a:rPr lang="en-AU" sz="2400" b="1" dirty="0">
                <a:solidFill>
                  <a:schemeClr val="bg1"/>
                </a:solidFill>
              </a:rPr>
              <a:t>predicted his resurrection appearances ahead of </a:t>
            </a:r>
            <a:endParaRPr lang="en-AU" sz="2400" b="1" dirty="0" smtClean="0">
              <a:solidFill>
                <a:schemeClr val="bg1"/>
              </a:solidFill>
            </a:endParaRPr>
          </a:p>
          <a:p>
            <a:r>
              <a:rPr lang="en-AU" sz="2400" b="1" dirty="0">
                <a:solidFill>
                  <a:schemeClr val="bg1"/>
                </a:solidFill>
              </a:rPr>
              <a:t> </a:t>
            </a:r>
            <a:r>
              <a:rPr lang="en-AU" sz="2400" b="1" dirty="0" smtClean="0">
                <a:solidFill>
                  <a:schemeClr val="bg1"/>
                </a:solidFill>
              </a:rPr>
              <a:t>      time</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322189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8217634"/>
          </a:xfrm>
          <a:prstGeom prst="rect">
            <a:avLst/>
          </a:prstGeom>
          <a:noFill/>
        </p:spPr>
        <p:txBody>
          <a:bodyPr wrap="square" rtlCol="0">
            <a:spAutoFit/>
          </a:bodyPr>
          <a:lstStyle/>
          <a:p>
            <a:r>
              <a:rPr lang="en-AU" sz="2400" b="1" dirty="0">
                <a:solidFill>
                  <a:srgbClr val="FFFF00"/>
                </a:solidFill>
              </a:rPr>
              <a:t>1.   Jesus died by crucifixion</a:t>
            </a:r>
            <a:endParaRPr lang="en-AU" sz="2400" dirty="0">
              <a:solidFill>
                <a:srgbClr val="FFFF00"/>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chemeClr val="bg1"/>
                </a:solidFill>
              </a:rPr>
              <a:t>Very </a:t>
            </a:r>
            <a:r>
              <a:rPr lang="en-AU" sz="2400" b="1" dirty="0">
                <a:solidFill>
                  <a:schemeClr val="bg1"/>
                </a:solidFill>
              </a:rPr>
              <a:t>soon afterwards, Jesus’ disciples had real experiences that </a:t>
            </a:r>
            <a:r>
              <a:rPr lang="en-AU" sz="2400" b="1" dirty="0" smtClean="0">
                <a:solidFill>
                  <a:schemeClr val="bg1"/>
                </a:solidFill>
              </a:rPr>
              <a:t>they  thought </a:t>
            </a:r>
            <a:r>
              <a:rPr lang="en-AU" sz="2400" b="1" dirty="0">
                <a:solidFill>
                  <a:schemeClr val="bg1"/>
                </a:solidFill>
              </a:rPr>
              <a:t>were appearances of the risen Christ</a:t>
            </a:r>
            <a:endParaRPr lang="en-AU" sz="2400" dirty="0">
              <a:solidFill>
                <a:schemeClr val="bg1"/>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Saul </a:t>
            </a:r>
            <a:r>
              <a:rPr lang="en-AU" sz="2400" b="1" dirty="0">
                <a:solidFill>
                  <a:schemeClr val="bg1"/>
                </a:solidFill>
              </a:rPr>
              <a:t>of Tarsus had a real experience that he likewise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thought </a:t>
            </a:r>
            <a:r>
              <a:rPr lang="en-AU" sz="2400" b="1" dirty="0">
                <a:solidFill>
                  <a:schemeClr val="bg1"/>
                </a:solidFill>
              </a:rPr>
              <a:t>was </a:t>
            </a:r>
            <a:r>
              <a:rPr lang="en-AU" sz="2400" b="1" dirty="0" smtClean="0">
                <a:solidFill>
                  <a:schemeClr val="bg1"/>
                </a:solidFill>
              </a:rPr>
              <a:t> </a:t>
            </a:r>
            <a:r>
              <a:rPr lang="en-AU" sz="2400" b="1" dirty="0">
                <a:solidFill>
                  <a:schemeClr val="bg1"/>
                </a:solidFill>
              </a:rPr>
              <a:t>an appearance of the risen </a:t>
            </a:r>
            <a:r>
              <a:rPr lang="en-AU" sz="2400" b="1" dirty="0" smtClean="0">
                <a:solidFill>
                  <a:schemeClr val="bg1"/>
                </a:solidFill>
              </a:rPr>
              <a:t>Jesus</a:t>
            </a:r>
          </a:p>
          <a:p>
            <a:pPr marL="457200" indent="-457200">
              <a:buAutoNum type="arabicPeriod" startAt="10"/>
            </a:pPr>
            <a:r>
              <a:rPr lang="en-AU" sz="2400" b="1" dirty="0" smtClean="0">
                <a:solidFill>
                  <a:schemeClr val="bg1"/>
                </a:solidFill>
              </a:rPr>
              <a:t>James</a:t>
            </a:r>
            <a:r>
              <a:rPr lang="en-AU" sz="2400" b="1" dirty="0">
                <a:solidFill>
                  <a:schemeClr val="bg1"/>
                </a:solidFill>
              </a:rPr>
              <a:t>, the brother of </a:t>
            </a:r>
            <a:r>
              <a:rPr lang="en-AU" sz="2400" b="1" dirty="0" smtClean="0">
                <a:solidFill>
                  <a:schemeClr val="bg1"/>
                </a:solidFill>
              </a:rPr>
              <a:t>Jesus had </a:t>
            </a:r>
            <a:r>
              <a:rPr lang="en-AU" sz="2400" b="1" dirty="0">
                <a:solidFill>
                  <a:schemeClr val="bg1"/>
                </a:solidFill>
              </a:rPr>
              <a:t>a real experience he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likewise </a:t>
            </a:r>
            <a:r>
              <a:rPr lang="en-AU" sz="2400" b="1" dirty="0">
                <a:solidFill>
                  <a:schemeClr val="bg1"/>
                </a:solidFill>
              </a:rPr>
              <a:t>thought was an </a:t>
            </a:r>
            <a:r>
              <a:rPr lang="en-AU" sz="2400" b="1" dirty="0" smtClean="0">
                <a:solidFill>
                  <a:schemeClr val="bg1"/>
                </a:solidFill>
              </a:rPr>
              <a:t>experience </a:t>
            </a:r>
            <a:r>
              <a:rPr lang="en-AU" sz="2400" b="1" dirty="0">
                <a:solidFill>
                  <a:schemeClr val="bg1"/>
                </a:solidFill>
              </a:rPr>
              <a:t>of the risen Jesus</a:t>
            </a:r>
            <a:endParaRPr lang="en-AU" sz="2400" dirty="0">
              <a:solidFill>
                <a:schemeClr val="bg1"/>
              </a:solidFill>
            </a:endParaRPr>
          </a:p>
          <a:p>
            <a:r>
              <a:rPr lang="en-AU" sz="2400" b="1" dirty="0" smtClean="0">
                <a:solidFill>
                  <a:schemeClr val="bg1"/>
                </a:solidFill>
              </a:rPr>
              <a:t>11</a:t>
            </a:r>
            <a:r>
              <a:rPr lang="en-AU" sz="2400" b="1" dirty="0">
                <a:solidFill>
                  <a:schemeClr val="bg1"/>
                </a:solidFill>
              </a:rPr>
              <a:t>.  Sunday became the primary day of worship</a:t>
            </a:r>
            <a:endParaRPr lang="en-AU" sz="2400" dirty="0">
              <a:solidFill>
                <a:schemeClr val="bg1"/>
              </a:solidFill>
            </a:endParaRPr>
          </a:p>
          <a:p>
            <a:pPr marL="457200" indent="-457200">
              <a:buAutoNum type="arabicPeriod" startAt="12"/>
            </a:pPr>
            <a:r>
              <a:rPr lang="en-AU" sz="2400" b="1" dirty="0" smtClean="0">
                <a:solidFill>
                  <a:schemeClr val="bg1"/>
                </a:solidFill>
              </a:rPr>
              <a:t>Jesus </a:t>
            </a:r>
            <a:r>
              <a:rPr lang="en-AU" sz="2400" b="1" dirty="0">
                <a:solidFill>
                  <a:schemeClr val="bg1"/>
                </a:solidFill>
              </a:rPr>
              <a:t>predicted his resurrection appearances ahead of </a:t>
            </a:r>
            <a:endParaRPr lang="en-AU" sz="2400" b="1" dirty="0" smtClean="0">
              <a:solidFill>
                <a:schemeClr val="bg1"/>
              </a:solidFill>
            </a:endParaRPr>
          </a:p>
          <a:p>
            <a:r>
              <a:rPr lang="en-AU" sz="2400" b="1" dirty="0">
                <a:solidFill>
                  <a:schemeClr val="bg1"/>
                </a:solidFill>
              </a:rPr>
              <a:t> </a:t>
            </a:r>
            <a:r>
              <a:rPr lang="en-AU" sz="2400" b="1" dirty="0" smtClean="0">
                <a:solidFill>
                  <a:schemeClr val="bg1"/>
                </a:solidFill>
              </a:rPr>
              <a:t>      time</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45739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8217634"/>
          </a:xfrm>
          <a:prstGeom prst="rect">
            <a:avLst/>
          </a:prstGeom>
          <a:noFill/>
        </p:spPr>
        <p:txBody>
          <a:bodyPr wrap="square" rtlCol="0">
            <a:spAutoFit/>
          </a:bodyPr>
          <a:lstStyle/>
          <a:p>
            <a:r>
              <a:rPr lang="en-AU" sz="2400" b="1" dirty="0">
                <a:solidFill>
                  <a:srgbClr val="FFFF00"/>
                </a:solidFill>
              </a:rPr>
              <a:t>1.   Jesus died by crucifixion</a:t>
            </a:r>
            <a:endParaRPr lang="en-AU" sz="2400" dirty="0">
              <a:solidFill>
                <a:srgbClr val="FFFF00"/>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rgbClr val="FFC000"/>
                </a:solidFill>
              </a:rPr>
              <a:t>Very </a:t>
            </a:r>
            <a:r>
              <a:rPr lang="en-AU" sz="2400" b="1" dirty="0">
                <a:solidFill>
                  <a:srgbClr val="FFC000"/>
                </a:solidFill>
              </a:rPr>
              <a:t>soon afterwards, Jesus’ disciples had real experiences that </a:t>
            </a:r>
            <a:r>
              <a:rPr lang="en-AU" sz="2400" b="1" dirty="0" smtClean="0">
                <a:solidFill>
                  <a:srgbClr val="FFC000"/>
                </a:solidFill>
              </a:rPr>
              <a:t>they  thought </a:t>
            </a:r>
            <a:r>
              <a:rPr lang="en-AU" sz="2400" b="1" dirty="0">
                <a:solidFill>
                  <a:srgbClr val="FFC000"/>
                </a:solidFill>
              </a:rPr>
              <a:t>were appearances of the risen Christ</a:t>
            </a:r>
            <a:endParaRPr lang="en-AU" sz="2400" dirty="0">
              <a:solidFill>
                <a:srgbClr val="FFC000"/>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Saul </a:t>
            </a:r>
            <a:r>
              <a:rPr lang="en-AU" sz="2400" b="1" dirty="0">
                <a:solidFill>
                  <a:schemeClr val="bg1"/>
                </a:solidFill>
              </a:rPr>
              <a:t>of Tarsus had a real experience that he likewise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thought </a:t>
            </a:r>
            <a:r>
              <a:rPr lang="en-AU" sz="2400" b="1" dirty="0">
                <a:solidFill>
                  <a:schemeClr val="bg1"/>
                </a:solidFill>
              </a:rPr>
              <a:t>was </a:t>
            </a:r>
            <a:r>
              <a:rPr lang="en-AU" sz="2400" b="1" dirty="0" smtClean="0">
                <a:solidFill>
                  <a:schemeClr val="bg1"/>
                </a:solidFill>
              </a:rPr>
              <a:t> </a:t>
            </a:r>
            <a:r>
              <a:rPr lang="en-AU" sz="2400" b="1" dirty="0">
                <a:solidFill>
                  <a:schemeClr val="bg1"/>
                </a:solidFill>
              </a:rPr>
              <a:t>an appearance of the risen </a:t>
            </a:r>
            <a:r>
              <a:rPr lang="en-AU" sz="2400" b="1" dirty="0" smtClean="0">
                <a:solidFill>
                  <a:schemeClr val="bg1"/>
                </a:solidFill>
              </a:rPr>
              <a:t>Jesus</a:t>
            </a:r>
          </a:p>
          <a:p>
            <a:pPr marL="457200" indent="-457200">
              <a:buAutoNum type="arabicPeriod" startAt="10"/>
            </a:pPr>
            <a:r>
              <a:rPr lang="en-AU" sz="2400" b="1" dirty="0" smtClean="0">
                <a:solidFill>
                  <a:schemeClr val="bg1"/>
                </a:solidFill>
              </a:rPr>
              <a:t>James</a:t>
            </a:r>
            <a:r>
              <a:rPr lang="en-AU" sz="2400" b="1" dirty="0">
                <a:solidFill>
                  <a:schemeClr val="bg1"/>
                </a:solidFill>
              </a:rPr>
              <a:t>, the brother of </a:t>
            </a:r>
            <a:r>
              <a:rPr lang="en-AU" sz="2400" b="1" dirty="0" smtClean="0">
                <a:solidFill>
                  <a:schemeClr val="bg1"/>
                </a:solidFill>
              </a:rPr>
              <a:t>Jesus had </a:t>
            </a:r>
            <a:r>
              <a:rPr lang="en-AU" sz="2400" b="1" dirty="0">
                <a:solidFill>
                  <a:schemeClr val="bg1"/>
                </a:solidFill>
              </a:rPr>
              <a:t>a real experience he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likewise </a:t>
            </a:r>
            <a:r>
              <a:rPr lang="en-AU" sz="2400" b="1" dirty="0">
                <a:solidFill>
                  <a:schemeClr val="bg1"/>
                </a:solidFill>
              </a:rPr>
              <a:t>thought was an </a:t>
            </a:r>
            <a:r>
              <a:rPr lang="en-AU" sz="2400" b="1" dirty="0" smtClean="0">
                <a:solidFill>
                  <a:schemeClr val="bg1"/>
                </a:solidFill>
              </a:rPr>
              <a:t>experience </a:t>
            </a:r>
            <a:r>
              <a:rPr lang="en-AU" sz="2400" b="1" dirty="0">
                <a:solidFill>
                  <a:schemeClr val="bg1"/>
                </a:solidFill>
              </a:rPr>
              <a:t>of the risen Jesus</a:t>
            </a:r>
            <a:endParaRPr lang="en-AU" sz="2400" dirty="0">
              <a:solidFill>
                <a:schemeClr val="bg1"/>
              </a:solidFill>
            </a:endParaRPr>
          </a:p>
          <a:p>
            <a:r>
              <a:rPr lang="en-AU" sz="2400" b="1" dirty="0" smtClean="0">
                <a:solidFill>
                  <a:schemeClr val="bg1"/>
                </a:solidFill>
              </a:rPr>
              <a:t>11</a:t>
            </a:r>
            <a:r>
              <a:rPr lang="en-AU" sz="2400" b="1" dirty="0">
                <a:solidFill>
                  <a:schemeClr val="bg1"/>
                </a:solidFill>
              </a:rPr>
              <a:t>.  Sunday became the primary day of worship</a:t>
            </a:r>
            <a:endParaRPr lang="en-AU" sz="2400" dirty="0">
              <a:solidFill>
                <a:schemeClr val="bg1"/>
              </a:solidFill>
            </a:endParaRPr>
          </a:p>
          <a:p>
            <a:pPr marL="457200" indent="-457200">
              <a:buAutoNum type="arabicPeriod" startAt="12"/>
            </a:pPr>
            <a:r>
              <a:rPr lang="en-AU" sz="2400" b="1" dirty="0" smtClean="0">
                <a:solidFill>
                  <a:schemeClr val="bg1"/>
                </a:solidFill>
              </a:rPr>
              <a:t>Jesus </a:t>
            </a:r>
            <a:r>
              <a:rPr lang="en-AU" sz="2400" b="1" dirty="0">
                <a:solidFill>
                  <a:schemeClr val="bg1"/>
                </a:solidFill>
              </a:rPr>
              <a:t>predicted his resurrection appearances ahead of </a:t>
            </a:r>
            <a:endParaRPr lang="en-AU" sz="2400" b="1" dirty="0" smtClean="0">
              <a:solidFill>
                <a:schemeClr val="bg1"/>
              </a:solidFill>
            </a:endParaRPr>
          </a:p>
          <a:p>
            <a:r>
              <a:rPr lang="en-AU" sz="2400" b="1" dirty="0">
                <a:solidFill>
                  <a:schemeClr val="bg1"/>
                </a:solidFill>
              </a:rPr>
              <a:t> </a:t>
            </a:r>
            <a:r>
              <a:rPr lang="en-AU" sz="2400" b="1" dirty="0" smtClean="0">
                <a:solidFill>
                  <a:schemeClr val="bg1"/>
                </a:solidFill>
              </a:rPr>
              <a:t>      time</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233137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8217634"/>
          </a:xfrm>
          <a:prstGeom prst="rect">
            <a:avLst/>
          </a:prstGeom>
          <a:noFill/>
        </p:spPr>
        <p:txBody>
          <a:bodyPr wrap="square" rtlCol="0">
            <a:spAutoFit/>
          </a:bodyPr>
          <a:lstStyle/>
          <a:p>
            <a:r>
              <a:rPr lang="en-AU" sz="2400" b="1" dirty="0">
                <a:solidFill>
                  <a:srgbClr val="FFFF00"/>
                </a:solidFill>
              </a:rPr>
              <a:t>1.   Jesus died by crucifixion</a:t>
            </a:r>
            <a:endParaRPr lang="en-AU" sz="2400" dirty="0">
              <a:solidFill>
                <a:srgbClr val="FFFF00"/>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rgbClr val="FFC000"/>
                </a:solidFill>
              </a:rPr>
              <a:t>Very </a:t>
            </a:r>
            <a:r>
              <a:rPr lang="en-AU" sz="2400" b="1" dirty="0">
                <a:solidFill>
                  <a:srgbClr val="FFC000"/>
                </a:solidFill>
              </a:rPr>
              <a:t>soon afterwards, Jesus’ disciples had real experiences that </a:t>
            </a:r>
            <a:r>
              <a:rPr lang="en-AU" sz="2400" b="1" dirty="0" smtClean="0">
                <a:solidFill>
                  <a:srgbClr val="FFC000"/>
                </a:solidFill>
              </a:rPr>
              <a:t>they  thought </a:t>
            </a:r>
            <a:r>
              <a:rPr lang="en-AU" sz="2400" b="1" dirty="0">
                <a:solidFill>
                  <a:srgbClr val="FFC000"/>
                </a:solidFill>
              </a:rPr>
              <a:t>were appearances of the risen Christ</a:t>
            </a:r>
            <a:endParaRPr lang="en-AU" sz="2400" dirty="0">
              <a:solidFill>
                <a:srgbClr val="FFC000"/>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a:t>
            </a:r>
            <a:r>
              <a:rPr lang="en-AU" sz="2400" b="1" dirty="0" smtClean="0">
                <a:solidFill>
                  <a:srgbClr val="FFC000"/>
                </a:solidFill>
              </a:rPr>
              <a:t>Saul </a:t>
            </a:r>
            <a:r>
              <a:rPr lang="en-AU" sz="2400" b="1" dirty="0">
                <a:solidFill>
                  <a:srgbClr val="FFC000"/>
                </a:solidFill>
              </a:rPr>
              <a:t>of Tarsus had a real experience that he likewise </a:t>
            </a:r>
            <a:r>
              <a:rPr lang="en-AU" sz="2400" b="1" dirty="0" smtClean="0">
                <a:solidFill>
                  <a:srgbClr val="FFC000"/>
                </a:solidFill>
              </a:rPr>
              <a:t> </a:t>
            </a:r>
          </a:p>
          <a:p>
            <a:r>
              <a:rPr lang="en-AU" sz="2400" b="1" dirty="0">
                <a:solidFill>
                  <a:srgbClr val="FFC000"/>
                </a:solidFill>
              </a:rPr>
              <a:t> </a:t>
            </a:r>
            <a:r>
              <a:rPr lang="en-AU" sz="2400" b="1" dirty="0" smtClean="0">
                <a:solidFill>
                  <a:srgbClr val="FFC000"/>
                </a:solidFill>
              </a:rPr>
              <a:t>    thought </a:t>
            </a:r>
            <a:r>
              <a:rPr lang="en-AU" sz="2400" b="1" dirty="0">
                <a:solidFill>
                  <a:srgbClr val="FFC000"/>
                </a:solidFill>
              </a:rPr>
              <a:t>was </a:t>
            </a:r>
            <a:r>
              <a:rPr lang="en-AU" sz="2400" b="1" dirty="0" smtClean="0">
                <a:solidFill>
                  <a:srgbClr val="FFC000"/>
                </a:solidFill>
              </a:rPr>
              <a:t> </a:t>
            </a:r>
            <a:r>
              <a:rPr lang="en-AU" sz="2400" b="1" dirty="0">
                <a:solidFill>
                  <a:srgbClr val="FFC000"/>
                </a:solidFill>
              </a:rPr>
              <a:t>an appearance of the risen </a:t>
            </a:r>
            <a:r>
              <a:rPr lang="en-AU" sz="2400" b="1" dirty="0" smtClean="0">
                <a:solidFill>
                  <a:srgbClr val="FFC000"/>
                </a:solidFill>
              </a:rPr>
              <a:t>Jesus</a:t>
            </a:r>
          </a:p>
          <a:p>
            <a:pPr marL="457200" indent="-457200">
              <a:buAutoNum type="arabicPeriod" startAt="10"/>
            </a:pPr>
            <a:r>
              <a:rPr lang="en-AU" sz="2400" b="1" dirty="0" smtClean="0">
                <a:solidFill>
                  <a:schemeClr val="bg1"/>
                </a:solidFill>
              </a:rPr>
              <a:t>James</a:t>
            </a:r>
            <a:r>
              <a:rPr lang="en-AU" sz="2400" b="1" dirty="0">
                <a:solidFill>
                  <a:schemeClr val="bg1"/>
                </a:solidFill>
              </a:rPr>
              <a:t>, the brother of </a:t>
            </a:r>
            <a:r>
              <a:rPr lang="en-AU" sz="2400" b="1" dirty="0" smtClean="0">
                <a:solidFill>
                  <a:schemeClr val="bg1"/>
                </a:solidFill>
              </a:rPr>
              <a:t>Jesus had </a:t>
            </a:r>
            <a:r>
              <a:rPr lang="en-AU" sz="2400" b="1" dirty="0">
                <a:solidFill>
                  <a:schemeClr val="bg1"/>
                </a:solidFill>
              </a:rPr>
              <a:t>a real experience he </a:t>
            </a:r>
            <a:r>
              <a:rPr lang="en-AU" sz="2400" b="1" dirty="0" smtClean="0">
                <a:solidFill>
                  <a:schemeClr val="bg1"/>
                </a:solidFill>
              </a:rPr>
              <a:t>  </a:t>
            </a:r>
          </a:p>
          <a:p>
            <a:r>
              <a:rPr lang="en-AU" sz="2400" b="1" dirty="0">
                <a:solidFill>
                  <a:schemeClr val="bg1"/>
                </a:solidFill>
              </a:rPr>
              <a:t> </a:t>
            </a:r>
            <a:r>
              <a:rPr lang="en-AU" sz="2400" b="1" dirty="0" smtClean="0">
                <a:solidFill>
                  <a:schemeClr val="bg1"/>
                </a:solidFill>
              </a:rPr>
              <a:t>      likewise </a:t>
            </a:r>
            <a:r>
              <a:rPr lang="en-AU" sz="2400" b="1" dirty="0">
                <a:solidFill>
                  <a:schemeClr val="bg1"/>
                </a:solidFill>
              </a:rPr>
              <a:t>thought was an </a:t>
            </a:r>
            <a:r>
              <a:rPr lang="en-AU" sz="2400" b="1" dirty="0" smtClean="0">
                <a:solidFill>
                  <a:schemeClr val="bg1"/>
                </a:solidFill>
              </a:rPr>
              <a:t>experience </a:t>
            </a:r>
            <a:r>
              <a:rPr lang="en-AU" sz="2400" b="1" dirty="0">
                <a:solidFill>
                  <a:schemeClr val="bg1"/>
                </a:solidFill>
              </a:rPr>
              <a:t>of the risen Jesus</a:t>
            </a:r>
            <a:endParaRPr lang="en-AU" sz="2400" dirty="0">
              <a:solidFill>
                <a:schemeClr val="bg1"/>
              </a:solidFill>
            </a:endParaRPr>
          </a:p>
          <a:p>
            <a:r>
              <a:rPr lang="en-AU" sz="2400" b="1" dirty="0" smtClean="0">
                <a:solidFill>
                  <a:schemeClr val="bg1"/>
                </a:solidFill>
              </a:rPr>
              <a:t>11</a:t>
            </a:r>
            <a:r>
              <a:rPr lang="en-AU" sz="2400" b="1" dirty="0">
                <a:solidFill>
                  <a:schemeClr val="bg1"/>
                </a:solidFill>
              </a:rPr>
              <a:t>.  Sunday became the primary day of worship</a:t>
            </a:r>
            <a:endParaRPr lang="en-AU" sz="2400" dirty="0">
              <a:solidFill>
                <a:schemeClr val="bg1"/>
              </a:solidFill>
            </a:endParaRPr>
          </a:p>
          <a:p>
            <a:pPr marL="457200" indent="-457200">
              <a:buAutoNum type="arabicPeriod" startAt="12"/>
            </a:pPr>
            <a:r>
              <a:rPr lang="en-AU" sz="2400" b="1" dirty="0" smtClean="0">
                <a:solidFill>
                  <a:schemeClr val="bg1"/>
                </a:solidFill>
              </a:rPr>
              <a:t>Jesus </a:t>
            </a:r>
            <a:r>
              <a:rPr lang="en-AU" sz="2400" b="1" dirty="0">
                <a:solidFill>
                  <a:schemeClr val="bg1"/>
                </a:solidFill>
              </a:rPr>
              <a:t>predicted his resurrection appearances ahead of </a:t>
            </a:r>
            <a:endParaRPr lang="en-AU" sz="2400" b="1" dirty="0" smtClean="0">
              <a:solidFill>
                <a:schemeClr val="bg1"/>
              </a:solidFill>
            </a:endParaRPr>
          </a:p>
          <a:p>
            <a:r>
              <a:rPr lang="en-AU" sz="2400" b="1" dirty="0">
                <a:solidFill>
                  <a:schemeClr val="bg1"/>
                </a:solidFill>
              </a:rPr>
              <a:t> </a:t>
            </a:r>
            <a:r>
              <a:rPr lang="en-AU" sz="2400" b="1" dirty="0" smtClean="0">
                <a:solidFill>
                  <a:schemeClr val="bg1"/>
                </a:solidFill>
              </a:rPr>
              <a:t>      time</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267568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4224872" y="0"/>
            <a:ext cx="7569200" cy="8217634"/>
          </a:xfrm>
          <a:prstGeom prst="rect">
            <a:avLst/>
          </a:prstGeom>
          <a:noFill/>
        </p:spPr>
        <p:txBody>
          <a:bodyPr wrap="square" rtlCol="0">
            <a:spAutoFit/>
          </a:bodyPr>
          <a:lstStyle/>
          <a:p>
            <a:r>
              <a:rPr lang="en-AU" sz="2400" b="1" dirty="0">
                <a:solidFill>
                  <a:srgbClr val="FFFF00"/>
                </a:solidFill>
              </a:rPr>
              <a:t>1.   Jesus died by crucifixion</a:t>
            </a:r>
            <a:endParaRPr lang="en-AU" sz="2400" dirty="0">
              <a:solidFill>
                <a:srgbClr val="FFFF00"/>
              </a:solidFill>
            </a:endParaRPr>
          </a:p>
          <a:p>
            <a:r>
              <a:rPr lang="en-AU" sz="2400" b="1" dirty="0" smtClean="0">
                <a:solidFill>
                  <a:schemeClr val="bg1"/>
                </a:solidFill>
              </a:rPr>
              <a:t>2</a:t>
            </a:r>
            <a:r>
              <a:rPr lang="en-AU" sz="2400" b="1" dirty="0">
                <a:solidFill>
                  <a:schemeClr val="bg1"/>
                </a:solidFill>
              </a:rPr>
              <a:t>.   Jesus was buried</a:t>
            </a:r>
            <a:endParaRPr lang="en-AU" sz="2400" dirty="0">
              <a:solidFill>
                <a:schemeClr val="bg1"/>
              </a:solidFill>
            </a:endParaRPr>
          </a:p>
          <a:p>
            <a:r>
              <a:rPr lang="en-AU" sz="2400" b="1" dirty="0" smtClean="0">
                <a:solidFill>
                  <a:schemeClr val="bg1"/>
                </a:solidFill>
              </a:rPr>
              <a:t>3</a:t>
            </a:r>
            <a:r>
              <a:rPr lang="en-AU" sz="2400" b="1" dirty="0">
                <a:solidFill>
                  <a:schemeClr val="bg1"/>
                </a:solidFill>
              </a:rPr>
              <a:t>.   The disciples despaired, thinking all hope was gone.</a:t>
            </a:r>
            <a:endParaRPr lang="en-AU" sz="2400" dirty="0">
              <a:solidFill>
                <a:schemeClr val="bg1"/>
              </a:solidFill>
            </a:endParaRPr>
          </a:p>
          <a:p>
            <a:r>
              <a:rPr lang="en-AU" sz="2400" b="1" dirty="0" smtClean="0">
                <a:solidFill>
                  <a:schemeClr val="bg1"/>
                </a:solidFill>
              </a:rPr>
              <a:t>4.  The </a:t>
            </a:r>
            <a:r>
              <a:rPr lang="en-AU" sz="2400" b="1" dirty="0">
                <a:solidFill>
                  <a:schemeClr val="bg1"/>
                </a:solidFill>
              </a:rPr>
              <a:t>empty Tomb</a:t>
            </a:r>
            <a:r>
              <a:rPr lang="en-AU" sz="2400" dirty="0">
                <a:solidFill>
                  <a:schemeClr val="bg1"/>
                </a:solidFill>
              </a:rPr>
              <a:t>  </a:t>
            </a:r>
            <a:endParaRPr lang="en-AU" sz="2400" dirty="0" smtClean="0">
              <a:solidFill>
                <a:schemeClr val="bg1"/>
              </a:solidFill>
            </a:endParaRPr>
          </a:p>
          <a:p>
            <a:pPr marL="342900" indent="-342900">
              <a:buAutoNum type="arabicPeriod" startAt="5"/>
            </a:pPr>
            <a:r>
              <a:rPr lang="en-AU" sz="2400" b="1" dirty="0" smtClean="0">
                <a:solidFill>
                  <a:srgbClr val="FFC000"/>
                </a:solidFill>
              </a:rPr>
              <a:t>Very </a:t>
            </a:r>
            <a:r>
              <a:rPr lang="en-AU" sz="2400" b="1" dirty="0">
                <a:solidFill>
                  <a:srgbClr val="FFC000"/>
                </a:solidFill>
              </a:rPr>
              <a:t>soon afterwards, Jesus’ disciples had real experiences that </a:t>
            </a:r>
            <a:r>
              <a:rPr lang="en-AU" sz="2400" b="1" dirty="0" smtClean="0">
                <a:solidFill>
                  <a:srgbClr val="FFC000"/>
                </a:solidFill>
              </a:rPr>
              <a:t>they  thought </a:t>
            </a:r>
            <a:r>
              <a:rPr lang="en-AU" sz="2400" b="1" dirty="0">
                <a:solidFill>
                  <a:srgbClr val="FFC000"/>
                </a:solidFill>
              </a:rPr>
              <a:t>were appearances of the risen Christ</a:t>
            </a:r>
            <a:endParaRPr lang="en-AU" sz="2400" dirty="0">
              <a:solidFill>
                <a:srgbClr val="FFC000"/>
              </a:solidFill>
            </a:endParaRPr>
          </a:p>
          <a:p>
            <a:pPr marL="342900" indent="-342900">
              <a:buAutoNum type="arabicPeriod" startAt="6"/>
            </a:pPr>
            <a:r>
              <a:rPr lang="en-AU" sz="2400" b="1" dirty="0" smtClean="0">
                <a:solidFill>
                  <a:schemeClr val="bg1"/>
                </a:solidFill>
              </a:rPr>
              <a:t>Christians </a:t>
            </a:r>
            <a:r>
              <a:rPr lang="en-AU" sz="2400" b="1" dirty="0">
                <a:solidFill>
                  <a:schemeClr val="bg1"/>
                </a:solidFill>
              </a:rPr>
              <a:t>taught that Jesus’ resurrection appearances were </a:t>
            </a:r>
            <a:r>
              <a:rPr lang="en-AU" sz="2400" b="1" dirty="0" smtClean="0">
                <a:solidFill>
                  <a:schemeClr val="bg1"/>
                </a:solidFill>
              </a:rPr>
              <a:t>bodily </a:t>
            </a:r>
            <a:r>
              <a:rPr lang="en-AU" sz="2400" b="1" dirty="0">
                <a:solidFill>
                  <a:schemeClr val="bg1"/>
                </a:solidFill>
              </a:rPr>
              <a:t>in </a:t>
            </a:r>
            <a:r>
              <a:rPr lang="en-AU" sz="2400" b="1" dirty="0" smtClean="0">
                <a:solidFill>
                  <a:schemeClr val="bg1"/>
                </a:solidFill>
              </a:rPr>
              <a:t>nature</a:t>
            </a:r>
            <a:r>
              <a:rPr lang="en-AU" sz="2400" b="1" dirty="0">
                <a:solidFill>
                  <a:schemeClr val="bg1"/>
                </a:solidFill>
              </a:rPr>
              <a:t>.</a:t>
            </a:r>
            <a:endParaRPr lang="en-AU" sz="2400" dirty="0">
              <a:solidFill>
                <a:schemeClr val="bg1"/>
              </a:solidFill>
            </a:endParaRPr>
          </a:p>
          <a:p>
            <a:r>
              <a:rPr lang="en-AU" sz="2400" b="1" dirty="0" smtClean="0">
                <a:solidFill>
                  <a:schemeClr val="bg1"/>
                </a:solidFill>
              </a:rPr>
              <a:t>7.  The </a:t>
            </a:r>
            <a:r>
              <a:rPr lang="en-AU" sz="2400" b="1" dirty="0">
                <a:solidFill>
                  <a:schemeClr val="bg1"/>
                </a:solidFill>
              </a:rPr>
              <a:t>disciples were transformed, even to the point of  </a:t>
            </a:r>
            <a:r>
              <a:rPr lang="en-AU" sz="2400" b="1" dirty="0" smtClean="0">
                <a:solidFill>
                  <a:schemeClr val="bg1"/>
                </a:solidFill>
              </a:rPr>
              <a:t> </a:t>
            </a:r>
          </a:p>
          <a:p>
            <a:r>
              <a:rPr lang="en-AU" sz="2400" b="1" dirty="0" smtClean="0">
                <a:solidFill>
                  <a:schemeClr val="bg1"/>
                </a:solidFill>
              </a:rPr>
              <a:t>      being </a:t>
            </a:r>
            <a:r>
              <a:rPr lang="en-AU" sz="2400" b="1" dirty="0">
                <a:solidFill>
                  <a:schemeClr val="bg1"/>
                </a:solidFill>
              </a:rPr>
              <a:t>willing </a:t>
            </a:r>
            <a:r>
              <a:rPr lang="en-AU" sz="2400" b="1" dirty="0" smtClean="0">
                <a:solidFill>
                  <a:schemeClr val="bg1"/>
                </a:solidFill>
              </a:rPr>
              <a:t>to </a:t>
            </a:r>
            <a:r>
              <a:rPr lang="en-AU" sz="2400" b="1" dirty="0">
                <a:solidFill>
                  <a:schemeClr val="bg1"/>
                </a:solidFill>
              </a:rPr>
              <a:t>die for this message</a:t>
            </a:r>
            <a:endParaRPr lang="en-AU" sz="2400" dirty="0">
              <a:solidFill>
                <a:schemeClr val="bg1"/>
              </a:solidFill>
            </a:endParaRPr>
          </a:p>
          <a:p>
            <a:r>
              <a:rPr lang="en-AU" sz="2400" b="1" dirty="0" smtClean="0">
                <a:solidFill>
                  <a:schemeClr val="bg1"/>
                </a:solidFill>
              </a:rPr>
              <a:t>8</a:t>
            </a:r>
            <a:r>
              <a:rPr lang="en-AU" sz="2400" b="1" dirty="0">
                <a:solidFill>
                  <a:schemeClr val="bg1"/>
                </a:solidFill>
              </a:rPr>
              <a:t>.   This message was proclaimed at a very early </a:t>
            </a:r>
            <a:r>
              <a:rPr lang="en-AU" sz="2400" b="1" dirty="0" smtClean="0">
                <a:solidFill>
                  <a:schemeClr val="bg1"/>
                </a:solidFill>
              </a:rPr>
              <a:t>date</a:t>
            </a:r>
            <a:endParaRPr lang="en-AU" sz="2400" dirty="0">
              <a:solidFill>
                <a:schemeClr val="bg1"/>
              </a:solidFill>
            </a:endParaRPr>
          </a:p>
          <a:p>
            <a:pPr marL="342900" indent="-342900">
              <a:buAutoNum type="arabicPeriod" startAt="9"/>
            </a:pPr>
            <a:r>
              <a:rPr lang="en-AU" sz="2400" b="1" dirty="0" smtClean="0">
                <a:solidFill>
                  <a:schemeClr val="bg1"/>
                </a:solidFill>
              </a:rPr>
              <a:t> </a:t>
            </a:r>
            <a:r>
              <a:rPr lang="en-AU" sz="2400" b="1" dirty="0" smtClean="0">
                <a:solidFill>
                  <a:srgbClr val="FFC000"/>
                </a:solidFill>
              </a:rPr>
              <a:t>Saul </a:t>
            </a:r>
            <a:r>
              <a:rPr lang="en-AU" sz="2400" b="1" dirty="0">
                <a:solidFill>
                  <a:srgbClr val="FFC000"/>
                </a:solidFill>
              </a:rPr>
              <a:t>of Tarsus had a real experience that he likewise </a:t>
            </a:r>
            <a:r>
              <a:rPr lang="en-AU" sz="2400" b="1" dirty="0" smtClean="0">
                <a:solidFill>
                  <a:srgbClr val="FFC000"/>
                </a:solidFill>
              </a:rPr>
              <a:t> </a:t>
            </a:r>
          </a:p>
          <a:p>
            <a:r>
              <a:rPr lang="en-AU" sz="2400" b="1" dirty="0">
                <a:solidFill>
                  <a:srgbClr val="FFC000"/>
                </a:solidFill>
              </a:rPr>
              <a:t> </a:t>
            </a:r>
            <a:r>
              <a:rPr lang="en-AU" sz="2400" b="1" dirty="0" smtClean="0">
                <a:solidFill>
                  <a:srgbClr val="FFC000"/>
                </a:solidFill>
              </a:rPr>
              <a:t>    thought </a:t>
            </a:r>
            <a:r>
              <a:rPr lang="en-AU" sz="2400" b="1" dirty="0">
                <a:solidFill>
                  <a:srgbClr val="FFC000"/>
                </a:solidFill>
              </a:rPr>
              <a:t>was </a:t>
            </a:r>
            <a:r>
              <a:rPr lang="en-AU" sz="2400" b="1" dirty="0" smtClean="0">
                <a:solidFill>
                  <a:srgbClr val="FFC000"/>
                </a:solidFill>
              </a:rPr>
              <a:t> </a:t>
            </a:r>
            <a:r>
              <a:rPr lang="en-AU" sz="2400" b="1" dirty="0">
                <a:solidFill>
                  <a:srgbClr val="FFC000"/>
                </a:solidFill>
              </a:rPr>
              <a:t>an appearance of the risen </a:t>
            </a:r>
            <a:r>
              <a:rPr lang="en-AU" sz="2400" b="1" dirty="0" smtClean="0">
                <a:solidFill>
                  <a:srgbClr val="FFC000"/>
                </a:solidFill>
              </a:rPr>
              <a:t>Jesus</a:t>
            </a:r>
          </a:p>
          <a:p>
            <a:pPr marL="457200" indent="-457200">
              <a:buAutoNum type="arabicPeriod" startAt="10"/>
            </a:pPr>
            <a:r>
              <a:rPr lang="en-AU" sz="2400" b="1" dirty="0" smtClean="0">
                <a:solidFill>
                  <a:srgbClr val="FFC000"/>
                </a:solidFill>
              </a:rPr>
              <a:t>James</a:t>
            </a:r>
            <a:r>
              <a:rPr lang="en-AU" sz="2400" b="1" dirty="0">
                <a:solidFill>
                  <a:srgbClr val="FFC000"/>
                </a:solidFill>
              </a:rPr>
              <a:t>, the brother of </a:t>
            </a:r>
            <a:r>
              <a:rPr lang="en-AU" sz="2400" b="1" dirty="0" smtClean="0">
                <a:solidFill>
                  <a:srgbClr val="FFC000"/>
                </a:solidFill>
              </a:rPr>
              <a:t>Jesus had </a:t>
            </a:r>
            <a:r>
              <a:rPr lang="en-AU" sz="2400" b="1" dirty="0">
                <a:solidFill>
                  <a:srgbClr val="FFC000"/>
                </a:solidFill>
              </a:rPr>
              <a:t>a real experience he </a:t>
            </a:r>
            <a:r>
              <a:rPr lang="en-AU" sz="2400" b="1" dirty="0" smtClean="0">
                <a:solidFill>
                  <a:srgbClr val="FFC000"/>
                </a:solidFill>
              </a:rPr>
              <a:t>  </a:t>
            </a:r>
          </a:p>
          <a:p>
            <a:r>
              <a:rPr lang="en-AU" sz="2400" b="1" dirty="0">
                <a:solidFill>
                  <a:srgbClr val="FFC000"/>
                </a:solidFill>
              </a:rPr>
              <a:t> </a:t>
            </a:r>
            <a:r>
              <a:rPr lang="en-AU" sz="2400" b="1" dirty="0" smtClean="0">
                <a:solidFill>
                  <a:srgbClr val="FFC000"/>
                </a:solidFill>
              </a:rPr>
              <a:t>      likewise </a:t>
            </a:r>
            <a:r>
              <a:rPr lang="en-AU" sz="2400" b="1" dirty="0">
                <a:solidFill>
                  <a:srgbClr val="FFC000"/>
                </a:solidFill>
              </a:rPr>
              <a:t>thought was an </a:t>
            </a:r>
            <a:r>
              <a:rPr lang="en-AU" sz="2400" b="1" dirty="0" smtClean="0">
                <a:solidFill>
                  <a:srgbClr val="FFC000"/>
                </a:solidFill>
              </a:rPr>
              <a:t>experience </a:t>
            </a:r>
            <a:r>
              <a:rPr lang="en-AU" sz="2400" b="1" dirty="0">
                <a:solidFill>
                  <a:srgbClr val="FFC000"/>
                </a:solidFill>
              </a:rPr>
              <a:t>of the risen Jesus</a:t>
            </a:r>
            <a:endParaRPr lang="en-AU" sz="2400" dirty="0">
              <a:solidFill>
                <a:srgbClr val="FFC000"/>
              </a:solidFill>
            </a:endParaRPr>
          </a:p>
          <a:p>
            <a:r>
              <a:rPr lang="en-AU" sz="2400" b="1" dirty="0" smtClean="0">
                <a:solidFill>
                  <a:schemeClr val="bg1"/>
                </a:solidFill>
              </a:rPr>
              <a:t>11</a:t>
            </a:r>
            <a:r>
              <a:rPr lang="en-AU" sz="2400" b="1" dirty="0">
                <a:solidFill>
                  <a:schemeClr val="bg1"/>
                </a:solidFill>
              </a:rPr>
              <a:t>.  Sunday became the primary day of worship</a:t>
            </a:r>
            <a:endParaRPr lang="en-AU" sz="2400" dirty="0">
              <a:solidFill>
                <a:schemeClr val="bg1"/>
              </a:solidFill>
            </a:endParaRPr>
          </a:p>
          <a:p>
            <a:pPr marL="457200" indent="-457200">
              <a:buAutoNum type="arabicPeriod" startAt="12"/>
            </a:pPr>
            <a:r>
              <a:rPr lang="en-AU" sz="2400" b="1" dirty="0" smtClean="0">
                <a:solidFill>
                  <a:schemeClr val="bg1"/>
                </a:solidFill>
              </a:rPr>
              <a:t>Jesus </a:t>
            </a:r>
            <a:r>
              <a:rPr lang="en-AU" sz="2400" b="1" dirty="0">
                <a:solidFill>
                  <a:schemeClr val="bg1"/>
                </a:solidFill>
              </a:rPr>
              <a:t>predicted his resurrection appearances ahead of </a:t>
            </a:r>
            <a:endParaRPr lang="en-AU" sz="2400" b="1" dirty="0" smtClean="0">
              <a:solidFill>
                <a:schemeClr val="bg1"/>
              </a:solidFill>
            </a:endParaRPr>
          </a:p>
          <a:p>
            <a:r>
              <a:rPr lang="en-AU" sz="2400" b="1" dirty="0">
                <a:solidFill>
                  <a:schemeClr val="bg1"/>
                </a:solidFill>
              </a:rPr>
              <a:t> </a:t>
            </a:r>
            <a:r>
              <a:rPr lang="en-AU" sz="2400" b="1" dirty="0" smtClean="0">
                <a:solidFill>
                  <a:schemeClr val="bg1"/>
                </a:solidFill>
              </a:rPr>
              <a:t>      time</a:t>
            </a:r>
            <a:endParaRPr lang="en-AU" sz="2400" dirty="0">
              <a:solidFill>
                <a:schemeClr val="bg1"/>
              </a:solidFill>
            </a:endParaRPr>
          </a:p>
          <a:p>
            <a:r>
              <a:rPr lang="en-AU" dirty="0">
                <a:solidFill>
                  <a:schemeClr val="bg1"/>
                </a:solidFill>
              </a:rPr>
              <a:t> </a:t>
            </a:r>
          </a:p>
          <a:p>
            <a:endParaRPr lang="en-AU" dirty="0">
              <a:solidFill>
                <a:schemeClr val="bg1"/>
              </a:solidFill>
            </a:endParaRPr>
          </a:p>
          <a:p>
            <a:r>
              <a:rPr lang="en-AU" b="1" dirty="0">
                <a:solidFill>
                  <a:schemeClr val="bg1"/>
                </a:solidFill>
              </a:rPr>
              <a:t> </a:t>
            </a:r>
            <a:endParaRPr lang="en-AU" dirty="0">
              <a:solidFill>
                <a:schemeClr val="bg1"/>
              </a:solidFill>
            </a:endParaRPr>
          </a:p>
          <a:p>
            <a:endParaRPr lang="en-AU" dirty="0"/>
          </a:p>
        </p:txBody>
      </p:sp>
    </p:spTree>
    <p:extLst>
      <p:ext uri="{BB962C8B-B14F-4D97-AF65-F5344CB8AC3E}">
        <p14:creationId xmlns:p14="http://schemas.microsoft.com/office/powerpoint/2010/main" val="144891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7298272" y="365125"/>
            <a:ext cx="5054600" cy="584775"/>
          </a:xfrm>
          <a:prstGeom prst="rect">
            <a:avLst/>
          </a:prstGeom>
          <a:noFill/>
        </p:spPr>
        <p:txBody>
          <a:bodyPr wrap="square" rtlCol="0">
            <a:spAutoFit/>
          </a:bodyPr>
          <a:lstStyle/>
          <a:p>
            <a:r>
              <a:rPr lang="en-AU" sz="3200" b="1" dirty="0">
                <a:solidFill>
                  <a:schemeClr val="bg1"/>
                </a:solidFill>
              </a:rPr>
              <a:t>The ‘swoon’ theory</a:t>
            </a:r>
            <a:r>
              <a:rPr lang="en-AU" sz="3200" dirty="0">
                <a:solidFill>
                  <a:schemeClr val="bg1"/>
                </a:solidFill>
              </a:rPr>
              <a:t>. </a:t>
            </a:r>
          </a:p>
        </p:txBody>
      </p:sp>
    </p:spTree>
    <p:extLst>
      <p:ext uri="{BB962C8B-B14F-4D97-AF65-F5344CB8AC3E}">
        <p14:creationId xmlns:p14="http://schemas.microsoft.com/office/powerpoint/2010/main" val="15242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7298272" y="365125"/>
            <a:ext cx="5054600" cy="1569660"/>
          </a:xfrm>
          <a:prstGeom prst="rect">
            <a:avLst/>
          </a:prstGeom>
          <a:noFill/>
        </p:spPr>
        <p:txBody>
          <a:bodyPr wrap="square" rtlCol="0">
            <a:spAutoFit/>
          </a:bodyPr>
          <a:lstStyle/>
          <a:p>
            <a:r>
              <a:rPr lang="en-AU" sz="3200" b="1" dirty="0">
                <a:solidFill>
                  <a:schemeClr val="bg1"/>
                </a:solidFill>
              </a:rPr>
              <a:t>The ‘swoon’ theory</a:t>
            </a:r>
            <a:r>
              <a:rPr lang="en-AU" sz="3200" dirty="0" smtClean="0">
                <a:solidFill>
                  <a:schemeClr val="bg1"/>
                </a:solidFill>
              </a:rPr>
              <a:t>.</a:t>
            </a:r>
          </a:p>
          <a:p>
            <a:r>
              <a:rPr lang="en-AU" sz="3200" b="1" dirty="0">
                <a:solidFill>
                  <a:schemeClr val="bg1"/>
                </a:solidFill>
              </a:rPr>
              <a:t>The empty tomb</a:t>
            </a:r>
            <a:r>
              <a:rPr lang="en-AU" sz="3200" dirty="0">
                <a:solidFill>
                  <a:schemeClr val="bg1"/>
                </a:solidFill>
              </a:rPr>
              <a:t>.</a:t>
            </a:r>
          </a:p>
          <a:p>
            <a:r>
              <a:rPr lang="en-AU" sz="3200" dirty="0" smtClean="0">
                <a:solidFill>
                  <a:schemeClr val="bg1"/>
                </a:solidFill>
              </a:rPr>
              <a:t> </a:t>
            </a:r>
            <a:endParaRPr lang="en-AU" sz="3200" dirty="0">
              <a:solidFill>
                <a:schemeClr val="bg1"/>
              </a:solidFill>
            </a:endParaRPr>
          </a:p>
        </p:txBody>
      </p:sp>
    </p:spTree>
    <p:extLst>
      <p:ext uri="{BB962C8B-B14F-4D97-AF65-F5344CB8AC3E}">
        <p14:creationId xmlns:p14="http://schemas.microsoft.com/office/powerpoint/2010/main" val="3191775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7298272" y="365125"/>
            <a:ext cx="5054600" cy="2554545"/>
          </a:xfrm>
          <a:prstGeom prst="rect">
            <a:avLst/>
          </a:prstGeom>
          <a:noFill/>
        </p:spPr>
        <p:txBody>
          <a:bodyPr wrap="square" rtlCol="0">
            <a:spAutoFit/>
          </a:bodyPr>
          <a:lstStyle/>
          <a:p>
            <a:r>
              <a:rPr lang="en-AU" sz="3200" b="1" dirty="0">
                <a:solidFill>
                  <a:schemeClr val="bg1"/>
                </a:solidFill>
              </a:rPr>
              <a:t>The ‘swoon’ theory</a:t>
            </a:r>
            <a:r>
              <a:rPr lang="en-AU" sz="3200" dirty="0" smtClean="0">
                <a:solidFill>
                  <a:schemeClr val="bg1"/>
                </a:solidFill>
              </a:rPr>
              <a:t>.</a:t>
            </a:r>
          </a:p>
          <a:p>
            <a:r>
              <a:rPr lang="en-AU" sz="3200" b="1" dirty="0">
                <a:solidFill>
                  <a:schemeClr val="bg1"/>
                </a:solidFill>
              </a:rPr>
              <a:t>The empty tomb</a:t>
            </a:r>
            <a:r>
              <a:rPr lang="en-AU" sz="3200" dirty="0" smtClean="0">
                <a:solidFill>
                  <a:schemeClr val="bg1"/>
                </a:solidFill>
              </a:rPr>
              <a:t>.</a:t>
            </a:r>
          </a:p>
          <a:p>
            <a:r>
              <a:rPr lang="en-AU" sz="3200" b="1" dirty="0">
                <a:solidFill>
                  <a:schemeClr val="bg1"/>
                </a:solidFill>
              </a:rPr>
              <a:t>The ‘Appearances.’</a:t>
            </a:r>
            <a:endParaRPr lang="en-AU" sz="3200" dirty="0">
              <a:solidFill>
                <a:schemeClr val="bg1"/>
              </a:solidFill>
            </a:endParaRPr>
          </a:p>
          <a:p>
            <a:endParaRPr lang="en-AU" sz="3200" dirty="0">
              <a:solidFill>
                <a:schemeClr val="bg1"/>
              </a:solidFill>
            </a:endParaRPr>
          </a:p>
          <a:p>
            <a:r>
              <a:rPr lang="en-AU" sz="3200" dirty="0" smtClean="0">
                <a:solidFill>
                  <a:schemeClr val="bg1"/>
                </a:solidFill>
              </a:rPr>
              <a:t> </a:t>
            </a:r>
            <a:endParaRPr lang="en-AU" sz="3200" dirty="0">
              <a:solidFill>
                <a:schemeClr val="bg1"/>
              </a:solidFill>
            </a:endParaRPr>
          </a:p>
        </p:txBody>
      </p:sp>
    </p:spTree>
    <p:extLst>
      <p:ext uri="{BB962C8B-B14F-4D97-AF65-F5344CB8AC3E}">
        <p14:creationId xmlns:p14="http://schemas.microsoft.com/office/powerpoint/2010/main" val="33720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001" y="-127000"/>
            <a:ext cx="14393345" cy="7444469"/>
          </a:xfrm>
        </p:spPr>
      </p:pic>
      <p:sp>
        <p:nvSpPr>
          <p:cNvPr id="3" name="TextBox 2"/>
          <p:cNvSpPr txBox="1"/>
          <p:nvPr/>
        </p:nvSpPr>
        <p:spPr>
          <a:xfrm>
            <a:off x="7298272" y="365125"/>
            <a:ext cx="5054600" cy="3539430"/>
          </a:xfrm>
          <a:prstGeom prst="rect">
            <a:avLst/>
          </a:prstGeom>
          <a:noFill/>
        </p:spPr>
        <p:txBody>
          <a:bodyPr wrap="square" rtlCol="0">
            <a:spAutoFit/>
          </a:bodyPr>
          <a:lstStyle/>
          <a:p>
            <a:r>
              <a:rPr lang="en-AU" sz="3200" b="1" dirty="0">
                <a:solidFill>
                  <a:schemeClr val="bg1"/>
                </a:solidFill>
              </a:rPr>
              <a:t>The ‘swoon’ theory</a:t>
            </a:r>
            <a:r>
              <a:rPr lang="en-AU" sz="3200" dirty="0" smtClean="0">
                <a:solidFill>
                  <a:schemeClr val="bg1"/>
                </a:solidFill>
              </a:rPr>
              <a:t>.</a:t>
            </a:r>
          </a:p>
          <a:p>
            <a:r>
              <a:rPr lang="en-AU" sz="3200" b="1" dirty="0">
                <a:solidFill>
                  <a:schemeClr val="bg1"/>
                </a:solidFill>
              </a:rPr>
              <a:t>The empty tomb</a:t>
            </a:r>
            <a:r>
              <a:rPr lang="en-AU" sz="3200" dirty="0" smtClean="0">
                <a:solidFill>
                  <a:schemeClr val="bg1"/>
                </a:solidFill>
              </a:rPr>
              <a:t>.</a:t>
            </a:r>
          </a:p>
          <a:p>
            <a:r>
              <a:rPr lang="en-AU" sz="3200" b="1" dirty="0">
                <a:solidFill>
                  <a:schemeClr val="bg1"/>
                </a:solidFill>
              </a:rPr>
              <a:t>The ‘Appearances</a:t>
            </a:r>
            <a:r>
              <a:rPr lang="en-AU" sz="3200" b="1" dirty="0" smtClean="0">
                <a:solidFill>
                  <a:schemeClr val="bg1"/>
                </a:solidFill>
              </a:rPr>
              <a:t>.’</a:t>
            </a:r>
          </a:p>
          <a:p>
            <a:r>
              <a:rPr lang="en-AU" sz="3200" b="1" dirty="0">
                <a:solidFill>
                  <a:schemeClr val="bg1"/>
                </a:solidFill>
              </a:rPr>
              <a:t>Disciples made up the </a:t>
            </a:r>
            <a:endParaRPr lang="en-AU" sz="3200" b="1" dirty="0" smtClean="0">
              <a:solidFill>
                <a:schemeClr val="bg1"/>
              </a:solidFill>
            </a:endParaRPr>
          </a:p>
          <a:p>
            <a:r>
              <a:rPr lang="en-AU" sz="3200" b="1" dirty="0" smtClean="0">
                <a:solidFill>
                  <a:schemeClr val="bg1"/>
                </a:solidFill>
              </a:rPr>
              <a:t>story</a:t>
            </a:r>
            <a:r>
              <a:rPr lang="en-AU" sz="3200" b="1" dirty="0">
                <a:solidFill>
                  <a:schemeClr val="bg1"/>
                </a:solidFill>
              </a:rPr>
              <a:t>.</a:t>
            </a:r>
            <a:endParaRPr lang="en-AU" sz="3200" dirty="0">
              <a:solidFill>
                <a:schemeClr val="bg1"/>
              </a:solidFill>
            </a:endParaRPr>
          </a:p>
          <a:p>
            <a:endParaRPr lang="en-AU" sz="3200" dirty="0">
              <a:solidFill>
                <a:schemeClr val="bg1"/>
              </a:solidFill>
            </a:endParaRPr>
          </a:p>
          <a:p>
            <a:r>
              <a:rPr lang="en-AU" sz="3200" dirty="0" smtClean="0">
                <a:solidFill>
                  <a:schemeClr val="bg1"/>
                </a:solidFill>
              </a:rPr>
              <a:t> </a:t>
            </a:r>
            <a:endParaRPr lang="en-AU" sz="3200" dirty="0">
              <a:solidFill>
                <a:schemeClr val="bg1"/>
              </a:solidFill>
            </a:endParaRPr>
          </a:p>
        </p:txBody>
      </p:sp>
    </p:spTree>
    <p:extLst>
      <p:ext uri="{BB962C8B-B14F-4D97-AF65-F5344CB8AC3E}">
        <p14:creationId xmlns:p14="http://schemas.microsoft.com/office/powerpoint/2010/main" val="236179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584775"/>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endParaRPr lang="en-AU"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575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883" y="365124"/>
            <a:ext cx="3703026" cy="57308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812" y="365124"/>
            <a:ext cx="3814064" cy="5730875"/>
          </a:xfrm>
          <a:prstGeom prst="rect">
            <a:avLst/>
          </a:prstGeom>
        </p:spPr>
      </p:pic>
    </p:spTree>
    <p:extLst>
      <p:ext uri="{BB962C8B-B14F-4D97-AF65-F5344CB8AC3E}">
        <p14:creationId xmlns:p14="http://schemas.microsoft.com/office/powerpoint/2010/main" val="280830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695325"/>
            <a:ext cx="10515600" cy="4351338"/>
          </a:xfrm>
        </p:spPr>
        <p:txBody>
          <a:bodyPr>
            <a:normAutofit lnSpcReduction="10000"/>
          </a:bodyPr>
          <a:lstStyle/>
          <a:p>
            <a:pPr marL="0" indent="0">
              <a:buNone/>
            </a:pPr>
            <a:r>
              <a:rPr lang="en-AU" sz="3200" b="1" dirty="0" smtClean="0">
                <a:effectLst>
                  <a:outerShdw blurRad="38100" dist="38100" dir="2700000" algn="tl">
                    <a:srgbClr val="000000">
                      <a:alpha val="43137"/>
                    </a:srgbClr>
                  </a:outerShdw>
                </a:effectLst>
              </a:rPr>
              <a:t>1.   </a:t>
            </a:r>
            <a:r>
              <a:rPr lang="en-AU" sz="3200" b="1" smtClean="0">
                <a:effectLst>
                  <a:outerShdw blurRad="38100" dist="38100" dir="2700000" algn="tl">
                    <a:srgbClr val="000000">
                      <a:alpha val="43137"/>
                    </a:srgbClr>
                  </a:outerShdw>
                </a:effectLst>
              </a:rPr>
              <a:t>Early Evidence</a:t>
            </a:r>
            <a:endParaRPr lang="en-AU" sz="3200" b="1" dirty="0" smtClean="0">
              <a:effectLst>
                <a:outerShdw blurRad="38100" dist="38100" dir="2700000" algn="tl">
                  <a:srgbClr val="000000">
                    <a:alpha val="43137"/>
                  </a:srgbClr>
                </a:outerShdw>
              </a:effectLst>
            </a:endParaRPr>
          </a:p>
          <a:p>
            <a:pPr marL="0" indent="0">
              <a:buNone/>
            </a:pPr>
            <a:endParaRPr lang="en-AU" sz="3200" b="1" dirty="0">
              <a:effectLst>
                <a:outerShdw blurRad="38100" dist="38100" dir="2700000" algn="tl">
                  <a:srgbClr val="000000">
                    <a:alpha val="43137"/>
                  </a:srgbClr>
                </a:outerShdw>
              </a:effectLst>
            </a:endParaRPr>
          </a:p>
          <a:p>
            <a:pPr marL="0" indent="0">
              <a:buNone/>
            </a:pPr>
            <a:r>
              <a:rPr lang="en-AU" sz="3200" b="1" dirty="0" smtClean="0">
                <a:effectLst>
                  <a:outerShdw blurRad="38100" dist="38100" dir="2700000" algn="tl">
                    <a:srgbClr val="000000">
                      <a:alpha val="43137"/>
                    </a:srgbClr>
                  </a:outerShdw>
                </a:effectLst>
              </a:rPr>
              <a:t>“</a:t>
            </a:r>
            <a:r>
              <a:rPr lang="en-AU" sz="3200" b="1" dirty="0">
                <a:effectLst>
                  <a:outerShdw blurRad="38100" dist="38100" dir="2700000" algn="tl">
                    <a:srgbClr val="000000">
                      <a:alpha val="43137"/>
                    </a:srgbClr>
                  </a:outerShdw>
                </a:effectLst>
              </a:rPr>
              <a:t>For what I received I passed on to you as of first importance; that Christ died for our sins, according to the </a:t>
            </a:r>
            <a:r>
              <a:rPr lang="en-AU" sz="3200" b="1" dirty="0" smtClean="0">
                <a:effectLst>
                  <a:outerShdw blurRad="38100" dist="38100" dir="2700000" algn="tl">
                    <a:srgbClr val="000000">
                      <a:alpha val="43137"/>
                    </a:srgbClr>
                  </a:outerShdw>
                </a:effectLst>
              </a:rPr>
              <a:t>Scriptures; that </a:t>
            </a:r>
            <a:r>
              <a:rPr lang="en-AU" sz="3200" b="1" dirty="0">
                <a:effectLst>
                  <a:outerShdw blurRad="38100" dist="38100" dir="2700000" algn="tl">
                    <a:srgbClr val="000000">
                      <a:alpha val="43137"/>
                    </a:srgbClr>
                  </a:outerShdw>
                </a:effectLst>
              </a:rPr>
              <a:t>he was buried;  that he was raised on the third day according to the Scriptures; and that he appeared to Peter, and then to the twelve.   After that he appeared to more than 500 of the brothers at the same time, though some have fallen asleep.  Then he appeared to James, then to all the Apostles.”  1 Corinthians 15:3 - 7</a:t>
            </a:r>
          </a:p>
        </p:txBody>
      </p:sp>
    </p:spTree>
    <p:extLst>
      <p:ext uri="{BB962C8B-B14F-4D97-AF65-F5344CB8AC3E}">
        <p14:creationId xmlns:p14="http://schemas.microsoft.com/office/powerpoint/2010/main" val="121062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5715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584775"/>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endParaRPr lang="en-AU" sz="3200" b="1"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57150" y="1193799"/>
            <a:ext cx="6254750" cy="5262979"/>
          </a:xfrm>
          <a:prstGeom prst="rect">
            <a:avLst/>
          </a:prstGeom>
          <a:noFill/>
        </p:spPr>
        <p:txBody>
          <a:bodyPr wrap="square" rtlCol="0">
            <a:spAutoFit/>
          </a:bodyPr>
          <a:lstStyle/>
          <a:p>
            <a:r>
              <a:rPr lang="en-AU" sz="2800" b="1" dirty="0" smtClean="0">
                <a:solidFill>
                  <a:srgbClr val="FFC000"/>
                </a:solidFill>
                <a:effectLst>
                  <a:outerShdw blurRad="38100" dist="38100" dir="2700000" algn="tl">
                    <a:srgbClr val="000000">
                      <a:alpha val="43137"/>
                    </a:srgbClr>
                  </a:outerShdw>
                </a:effectLst>
              </a:rPr>
              <a:t>“For what I received I passed on to you as of first importance; that Christ died for our sins, according to the Scriptures;</a:t>
            </a:r>
          </a:p>
          <a:p>
            <a:r>
              <a:rPr lang="en-AU" sz="2800" b="1" dirty="0" smtClean="0">
                <a:solidFill>
                  <a:srgbClr val="FFC000"/>
                </a:solidFill>
                <a:effectLst>
                  <a:outerShdw blurRad="38100" dist="38100" dir="2700000" algn="tl">
                    <a:srgbClr val="000000">
                      <a:alpha val="43137"/>
                    </a:srgbClr>
                  </a:outerShdw>
                </a:effectLst>
              </a:rPr>
              <a:t>That he was buried;  that he was raised on the third day according to the Scriptures; and that he appeared to Peter, and then to the twelve.   After that he appeared to more than 500 of the brothers at the same time, though some have fallen asleep.  Then he appeared to James, then to all the Apostles.”  1 Corinthians 15:3 - 7</a:t>
            </a:r>
            <a:endParaRPr lang="en-AU" sz="2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389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1569660"/>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Eyewitness evidence</a:t>
            </a:r>
            <a:r>
              <a:rPr lang="en-AU" sz="3200" b="1" dirty="0" smtClean="0">
                <a:solidFill>
                  <a:srgbClr val="FFC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45319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2554545"/>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Eyewitness evidence</a:t>
            </a:r>
            <a:r>
              <a:rPr lang="en-AU" sz="3200" b="1" dirty="0" smtClean="0">
                <a:solidFill>
                  <a:srgbClr val="FFC000"/>
                </a:solidFill>
                <a:effectLst>
                  <a:outerShdw blurRad="38100" dist="38100" dir="2700000" algn="tl">
                    <a:srgbClr val="000000">
                      <a:alpha val="43137"/>
                    </a:srgbClr>
                  </a:outerShdw>
                </a:effectLst>
              </a:rPr>
              <a:t>.</a:t>
            </a:r>
          </a:p>
          <a:p>
            <a:pPr marL="514350" indent="-514350">
              <a:buFontTx/>
              <a:buAutoNum type="arabicPeriod"/>
            </a:pPr>
            <a:r>
              <a:rPr lang="en-AU" sz="3200" b="1" dirty="0">
                <a:solidFill>
                  <a:srgbClr val="FFC000"/>
                </a:solidFill>
                <a:effectLst>
                  <a:outerShdw blurRad="38100" dist="38100" dir="2700000" algn="tl">
                    <a:srgbClr val="000000">
                      <a:alpha val="43137"/>
                    </a:srgbClr>
                  </a:outerShdw>
                </a:effectLst>
              </a:rPr>
              <a:t>Embarrassing </a:t>
            </a:r>
            <a:r>
              <a:rPr lang="en-AU" sz="3200" b="1" dirty="0" smtClean="0">
                <a:solidFill>
                  <a:srgbClr val="FFC000"/>
                </a:solidFill>
                <a:effectLst>
                  <a:outerShdw blurRad="38100" dist="38100" dir="2700000" algn="tl">
                    <a:srgbClr val="000000">
                      <a:alpha val="43137"/>
                    </a:srgbClr>
                  </a:outerShdw>
                </a:effectLst>
              </a:rPr>
              <a:t>Testimony</a:t>
            </a:r>
            <a:endParaRPr lang="en-AU"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350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3539430"/>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Eyewitness evidence</a:t>
            </a:r>
            <a:r>
              <a:rPr lang="en-AU" sz="3200" b="1" dirty="0" smtClean="0">
                <a:solidFill>
                  <a:srgbClr val="FFC000"/>
                </a:solidFill>
                <a:effectLst>
                  <a:outerShdw blurRad="38100" dist="38100" dir="2700000" algn="tl">
                    <a:srgbClr val="000000">
                      <a:alpha val="43137"/>
                    </a:srgbClr>
                  </a:outerShdw>
                </a:effectLst>
              </a:rPr>
              <a:t>.</a:t>
            </a:r>
          </a:p>
          <a:p>
            <a:pPr marL="514350" indent="-514350">
              <a:buFontTx/>
              <a:buAutoNum type="arabicPeriod"/>
            </a:pPr>
            <a:r>
              <a:rPr lang="en-AU" sz="3200" b="1" dirty="0">
                <a:solidFill>
                  <a:srgbClr val="FFC000"/>
                </a:solidFill>
                <a:effectLst>
                  <a:outerShdw blurRad="38100" dist="38100" dir="2700000" algn="tl">
                    <a:srgbClr val="000000">
                      <a:alpha val="43137"/>
                    </a:srgbClr>
                  </a:outerShdw>
                </a:effectLst>
              </a:rPr>
              <a:t>Embarrassing 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Excruciating </a:t>
            </a:r>
            <a:r>
              <a:rPr lang="en-AU" sz="3200" b="1" dirty="0" smtClean="0">
                <a:solidFill>
                  <a:srgbClr val="FFC000"/>
                </a:solidFill>
                <a:effectLst>
                  <a:outerShdw blurRad="38100" dist="38100" dir="2700000" algn="tl">
                    <a:srgbClr val="000000">
                      <a:alpha val="43137"/>
                    </a:srgbClr>
                  </a:outerShdw>
                </a:effectLst>
              </a:rPr>
              <a:t>Testimony</a:t>
            </a:r>
            <a:endParaRPr lang="en-AU"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2028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4524315"/>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Eyewitness evidence</a:t>
            </a:r>
            <a:r>
              <a:rPr lang="en-AU" sz="3200" b="1" dirty="0" smtClean="0">
                <a:solidFill>
                  <a:srgbClr val="FFC000"/>
                </a:solidFill>
                <a:effectLst>
                  <a:outerShdw blurRad="38100" dist="38100" dir="2700000" algn="tl">
                    <a:srgbClr val="000000">
                      <a:alpha val="43137"/>
                    </a:srgbClr>
                  </a:outerShdw>
                </a:effectLst>
              </a:rPr>
              <a:t>.</a:t>
            </a:r>
          </a:p>
          <a:p>
            <a:pPr marL="514350" indent="-514350">
              <a:buFontTx/>
              <a:buAutoNum type="arabicPeriod"/>
            </a:pPr>
            <a:r>
              <a:rPr lang="en-AU" sz="3200" b="1" dirty="0">
                <a:solidFill>
                  <a:srgbClr val="FFC000"/>
                </a:solidFill>
                <a:effectLst>
                  <a:outerShdw blurRad="38100" dist="38100" dir="2700000" algn="tl">
                    <a:srgbClr val="000000">
                      <a:alpha val="43137"/>
                    </a:srgbClr>
                  </a:outerShdw>
                </a:effectLst>
              </a:rPr>
              <a:t>Embarrassing 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Excruciating </a:t>
            </a:r>
            <a:r>
              <a:rPr lang="en-AU" sz="3200" b="1" dirty="0" smtClean="0">
                <a:solidFill>
                  <a:srgbClr val="FFC000"/>
                </a:solidFill>
                <a:effectLst>
                  <a:outerShdw blurRad="38100" dist="38100" dir="2700000" algn="tl">
                    <a:srgbClr val="000000">
                      <a:alpha val="43137"/>
                    </a:srgbClr>
                  </a:outerShdw>
                </a:effectLst>
              </a:rPr>
              <a:t>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Excruciating </a:t>
            </a:r>
            <a:r>
              <a:rPr lang="en-AU" sz="3200" b="1" dirty="0" smtClean="0">
                <a:solidFill>
                  <a:srgbClr val="FFC000"/>
                </a:solidFill>
                <a:effectLst>
                  <a:outerShdw blurRad="38100" dist="38100" dir="2700000" algn="tl">
                    <a:srgbClr val="000000">
                      <a:alpha val="43137"/>
                    </a:srgbClr>
                  </a:outerShdw>
                </a:effectLst>
              </a:rPr>
              <a:t>Testimony</a:t>
            </a:r>
            <a:endParaRPr lang="en-AU"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8309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48" y="0"/>
            <a:ext cx="13104458" cy="6858000"/>
          </a:xfrm>
        </p:spPr>
      </p:pic>
      <p:sp>
        <p:nvSpPr>
          <p:cNvPr id="2" name="TextBox 1"/>
          <p:cNvSpPr txBox="1"/>
          <p:nvPr/>
        </p:nvSpPr>
        <p:spPr>
          <a:xfrm>
            <a:off x="127000" y="495300"/>
            <a:ext cx="3683000" cy="6007100"/>
          </a:xfrm>
          <a:prstGeom prst="rect">
            <a:avLst/>
          </a:prstGeom>
          <a:noFill/>
        </p:spPr>
        <p:txBody>
          <a:bodyPr wrap="square" rtlCol="0">
            <a:spAutoFit/>
          </a:bodyPr>
          <a:lstStyle/>
          <a:p>
            <a:endParaRPr lang="en-AU" dirty="0"/>
          </a:p>
        </p:txBody>
      </p:sp>
      <p:sp>
        <p:nvSpPr>
          <p:cNvPr id="3" name="TextBox 2"/>
          <p:cNvSpPr txBox="1"/>
          <p:nvPr/>
        </p:nvSpPr>
        <p:spPr>
          <a:xfrm>
            <a:off x="1651000" y="3213100"/>
            <a:ext cx="5016500" cy="3289300"/>
          </a:xfrm>
          <a:prstGeom prst="rect">
            <a:avLst/>
          </a:prstGeom>
          <a:noFill/>
        </p:spPr>
        <p:txBody>
          <a:bodyPr wrap="square" rtlCol="0">
            <a:spAutoFit/>
          </a:bodyPr>
          <a:lstStyle/>
          <a:p>
            <a:endParaRPr lang="en-AU"/>
          </a:p>
        </p:txBody>
      </p:sp>
      <p:sp>
        <p:nvSpPr>
          <p:cNvPr id="4" name="TextBox 3"/>
          <p:cNvSpPr txBox="1"/>
          <p:nvPr/>
        </p:nvSpPr>
        <p:spPr>
          <a:xfrm>
            <a:off x="44450" y="304512"/>
            <a:ext cx="4114800" cy="5509200"/>
          </a:xfrm>
          <a:prstGeom prst="rect">
            <a:avLst/>
          </a:prstGeom>
          <a:noFill/>
        </p:spPr>
        <p:txBody>
          <a:bodyPr wrap="square" rtlCol="0">
            <a:spAutoFit/>
          </a:bodyPr>
          <a:lstStyle/>
          <a:p>
            <a:pPr marL="514350" indent="-514350">
              <a:buAutoNum type="arabicPeriod"/>
            </a:pPr>
            <a:r>
              <a:rPr lang="en-AU" sz="3200" b="1" dirty="0" smtClean="0">
                <a:solidFill>
                  <a:srgbClr val="FFC000"/>
                </a:solidFill>
                <a:effectLst>
                  <a:outerShdw blurRad="38100" dist="38100" dir="2700000" algn="tl">
                    <a:srgbClr val="000000">
                      <a:alpha val="43137"/>
                    </a:srgbClr>
                  </a:outerShdw>
                </a:effectLst>
              </a:rPr>
              <a:t>Early evidence</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Eyewitness evidence</a:t>
            </a:r>
            <a:r>
              <a:rPr lang="en-AU" sz="3200" b="1" dirty="0" smtClean="0">
                <a:solidFill>
                  <a:srgbClr val="FFC000"/>
                </a:solidFill>
                <a:effectLst>
                  <a:outerShdw blurRad="38100" dist="38100" dir="2700000" algn="tl">
                    <a:srgbClr val="000000">
                      <a:alpha val="43137"/>
                    </a:srgbClr>
                  </a:outerShdw>
                </a:effectLst>
              </a:rPr>
              <a:t>.</a:t>
            </a:r>
          </a:p>
          <a:p>
            <a:pPr marL="514350" indent="-514350">
              <a:buFontTx/>
              <a:buAutoNum type="arabicPeriod"/>
            </a:pPr>
            <a:r>
              <a:rPr lang="en-AU" sz="3200" b="1" dirty="0">
                <a:solidFill>
                  <a:srgbClr val="FFC000"/>
                </a:solidFill>
                <a:effectLst>
                  <a:outerShdw blurRad="38100" dist="38100" dir="2700000" algn="tl">
                    <a:srgbClr val="000000">
                      <a:alpha val="43137"/>
                    </a:srgbClr>
                  </a:outerShdw>
                </a:effectLst>
              </a:rPr>
              <a:t>Embarrassing 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Excruciating </a:t>
            </a:r>
            <a:r>
              <a:rPr lang="en-AU" sz="3200" b="1" dirty="0" smtClean="0">
                <a:solidFill>
                  <a:srgbClr val="FFC000"/>
                </a:solidFill>
                <a:effectLst>
                  <a:outerShdw blurRad="38100" dist="38100" dir="2700000" algn="tl">
                    <a:srgbClr val="000000">
                      <a:alpha val="43137"/>
                    </a:srgbClr>
                  </a:outerShdw>
                </a:effectLst>
              </a:rPr>
              <a:t>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Excruciating </a:t>
            </a:r>
            <a:r>
              <a:rPr lang="en-AU" sz="3200" b="1" dirty="0" smtClean="0">
                <a:solidFill>
                  <a:srgbClr val="FFC000"/>
                </a:solidFill>
                <a:effectLst>
                  <a:outerShdw blurRad="38100" dist="38100" dir="2700000" algn="tl">
                    <a:srgbClr val="000000">
                      <a:alpha val="43137"/>
                    </a:srgbClr>
                  </a:outerShdw>
                </a:effectLst>
              </a:rPr>
              <a:t>Testimony</a:t>
            </a:r>
          </a:p>
          <a:p>
            <a:pPr marL="514350" indent="-514350">
              <a:buAutoNum type="arabicPeriod"/>
            </a:pPr>
            <a:r>
              <a:rPr lang="en-AU" sz="3200" b="1" dirty="0">
                <a:solidFill>
                  <a:srgbClr val="FFC000"/>
                </a:solidFill>
                <a:effectLst>
                  <a:outerShdw blurRad="38100" dist="38100" dir="2700000" algn="tl">
                    <a:srgbClr val="000000">
                      <a:alpha val="43137"/>
                    </a:srgbClr>
                  </a:outerShdw>
                </a:effectLst>
              </a:rPr>
              <a:t>Extra-Biblical Testimony</a:t>
            </a:r>
            <a:r>
              <a:rPr lang="en-AU" sz="3200" b="1" dirty="0" smtClean="0">
                <a:solidFill>
                  <a:srgbClr val="FFC000"/>
                </a:solidFill>
                <a:effectLst>
                  <a:outerShdw blurRad="38100" dist="38100" dir="2700000" algn="tl">
                    <a:srgbClr val="000000">
                      <a:alpha val="43137"/>
                    </a:srgbClr>
                  </a:outerShdw>
                </a:effectLst>
              </a:rPr>
              <a:t> </a:t>
            </a:r>
            <a:endParaRPr lang="en-AU"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786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861300"/>
          </a:xfrm>
        </p:spPr>
      </p:pic>
      <p:sp>
        <p:nvSpPr>
          <p:cNvPr id="3" name="TextBox 2"/>
          <p:cNvSpPr txBox="1"/>
          <p:nvPr/>
        </p:nvSpPr>
        <p:spPr>
          <a:xfrm>
            <a:off x="1644650" y="495300"/>
            <a:ext cx="8902700" cy="4031873"/>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 “The heavens proclaim the glory of God.   The skies display his </a:t>
            </a:r>
            <a:r>
              <a:rPr lang="en-AU" sz="3200" b="1" dirty="0" smtClean="0">
                <a:solidFill>
                  <a:schemeClr val="bg1"/>
                </a:solidFill>
                <a:effectLst>
                  <a:outerShdw blurRad="38100" dist="38100" dir="2700000" algn="tl">
                    <a:srgbClr val="000000">
                      <a:alpha val="43137"/>
                    </a:srgbClr>
                  </a:outerShdw>
                </a:effectLst>
              </a:rPr>
              <a:t>craftsmanship</a:t>
            </a:r>
            <a:r>
              <a:rPr lang="en-AU" sz="3200" b="1" dirty="0">
                <a:solidFill>
                  <a:schemeClr val="bg1"/>
                </a:solidFill>
                <a:effectLst>
                  <a:outerShdw blurRad="38100" dist="38100" dir="2700000" algn="tl">
                    <a:srgbClr val="000000">
                      <a:alpha val="43137"/>
                    </a:srgbClr>
                  </a:outerShdw>
                </a:effectLst>
              </a:rPr>
              <a:t>.   Day after day they continue to speak:  night after </a:t>
            </a:r>
            <a:r>
              <a:rPr lang="en-AU" sz="3200" b="1" dirty="0" smtClean="0">
                <a:solidFill>
                  <a:schemeClr val="bg1"/>
                </a:solidFill>
                <a:effectLst>
                  <a:outerShdw blurRad="38100" dist="38100" dir="2700000" algn="tl">
                    <a:srgbClr val="000000">
                      <a:alpha val="43137"/>
                    </a:srgbClr>
                  </a:outerShdw>
                </a:effectLst>
              </a:rPr>
              <a:t>night </a:t>
            </a:r>
            <a:r>
              <a:rPr lang="en-AU" sz="3200" b="1" dirty="0">
                <a:solidFill>
                  <a:schemeClr val="bg1"/>
                </a:solidFill>
                <a:effectLst>
                  <a:outerShdw blurRad="38100" dist="38100" dir="2700000" algn="tl">
                    <a:srgbClr val="000000">
                      <a:alpha val="43137"/>
                    </a:srgbClr>
                  </a:outerShdw>
                </a:effectLst>
              </a:rPr>
              <a:t>they make him known.   They speak without a sound or word; </a:t>
            </a:r>
            <a:r>
              <a:rPr lang="en-AU" sz="3200" b="1" dirty="0" smtClean="0">
                <a:solidFill>
                  <a:schemeClr val="bg1"/>
                </a:solidFill>
                <a:effectLst>
                  <a:outerShdw blurRad="38100" dist="38100" dir="2700000" algn="tl">
                    <a:srgbClr val="000000">
                      <a:alpha val="43137"/>
                    </a:srgbClr>
                  </a:outerShdw>
                </a:effectLst>
              </a:rPr>
              <a:t>their </a:t>
            </a:r>
            <a:r>
              <a:rPr lang="en-AU" sz="3200" b="1" dirty="0">
                <a:solidFill>
                  <a:schemeClr val="bg1"/>
                </a:solidFill>
                <a:effectLst>
                  <a:outerShdw blurRad="38100" dist="38100" dir="2700000" algn="tl">
                    <a:srgbClr val="000000">
                      <a:alpha val="43137"/>
                    </a:srgbClr>
                  </a:outerShdw>
                </a:effectLst>
              </a:rPr>
              <a:t>voice is never heard.  Yet their message has gone throughout the </a:t>
            </a:r>
            <a:r>
              <a:rPr lang="en-AU" sz="3200" b="1" dirty="0" smtClean="0">
                <a:solidFill>
                  <a:schemeClr val="bg1"/>
                </a:solidFill>
                <a:effectLst>
                  <a:outerShdw blurRad="38100" dist="38100" dir="2700000" algn="tl">
                    <a:srgbClr val="000000">
                      <a:alpha val="43137"/>
                    </a:srgbClr>
                  </a:outerShdw>
                </a:effectLst>
              </a:rPr>
              <a:t>earth </a:t>
            </a:r>
            <a:r>
              <a:rPr lang="en-AU" sz="3200" b="1" dirty="0">
                <a:solidFill>
                  <a:schemeClr val="bg1"/>
                </a:solidFill>
                <a:effectLst>
                  <a:outerShdw blurRad="38100" dist="38100" dir="2700000" algn="tl">
                    <a:srgbClr val="000000">
                      <a:alpha val="43137"/>
                    </a:srgbClr>
                  </a:outerShdw>
                </a:effectLst>
              </a:rPr>
              <a:t>and their words to all the world.”  </a:t>
            </a:r>
            <a:r>
              <a:rPr lang="en-AU" sz="3200" dirty="0">
                <a:solidFill>
                  <a:schemeClr val="bg1"/>
                </a:solidFill>
                <a:effectLst>
                  <a:outerShdw blurRad="38100" dist="38100" dir="2700000" algn="tl">
                    <a:srgbClr val="000000">
                      <a:alpha val="43137"/>
                    </a:srgbClr>
                  </a:outerShdw>
                </a:effectLst>
              </a:rPr>
              <a:t>Psalm 19:1 – 4  (NLT)</a:t>
            </a:r>
          </a:p>
          <a:p>
            <a:endParaRPr lang="en-AU"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503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861300"/>
          </a:xfrm>
        </p:spPr>
      </p:pic>
      <p:sp>
        <p:nvSpPr>
          <p:cNvPr id="3" name="TextBox 2"/>
          <p:cNvSpPr txBox="1"/>
          <p:nvPr/>
        </p:nvSpPr>
        <p:spPr>
          <a:xfrm>
            <a:off x="1644650" y="469900"/>
            <a:ext cx="8902700" cy="6494085"/>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 “The heavens proclaim the glory of God.   The skies display his </a:t>
            </a:r>
            <a:r>
              <a:rPr lang="en-AU" sz="3200" b="1" dirty="0" smtClean="0">
                <a:solidFill>
                  <a:schemeClr val="bg1"/>
                </a:solidFill>
                <a:effectLst>
                  <a:outerShdw blurRad="38100" dist="38100" dir="2700000" algn="tl">
                    <a:srgbClr val="000000">
                      <a:alpha val="43137"/>
                    </a:srgbClr>
                  </a:outerShdw>
                </a:effectLst>
              </a:rPr>
              <a:t>craftsmanship</a:t>
            </a:r>
            <a:r>
              <a:rPr lang="en-AU" sz="3200" b="1" dirty="0">
                <a:solidFill>
                  <a:schemeClr val="bg1"/>
                </a:solidFill>
                <a:effectLst>
                  <a:outerShdw blurRad="38100" dist="38100" dir="2700000" algn="tl">
                    <a:srgbClr val="000000">
                      <a:alpha val="43137"/>
                    </a:srgbClr>
                  </a:outerShdw>
                </a:effectLst>
              </a:rPr>
              <a:t>.   Day after day they continue to speak:  night after </a:t>
            </a:r>
            <a:r>
              <a:rPr lang="en-AU" sz="3200" b="1" dirty="0" smtClean="0">
                <a:solidFill>
                  <a:schemeClr val="bg1"/>
                </a:solidFill>
                <a:effectLst>
                  <a:outerShdw blurRad="38100" dist="38100" dir="2700000" algn="tl">
                    <a:srgbClr val="000000">
                      <a:alpha val="43137"/>
                    </a:srgbClr>
                  </a:outerShdw>
                </a:effectLst>
              </a:rPr>
              <a:t>night </a:t>
            </a:r>
            <a:r>
              <a:rPr lang="en-AU" sz="3200" b="1" dirty="0">
                <a:solidFill>
                  <a:schemeClr val="bg1"/>
                </a:solidFill>
                <a:effectLst>
                  <a:outerShdw blurRad="38100" dist="38100" dir="2700000" algn="tl">
                    <a:srgbClr val="000000">
                      <a:alpha val="43137"/>
                    </a:srgbClr>
                  </a:outerShdw>
                </a:effectLst>
              </a:rPr>
              <a:t>they make him known.   They speak without a sound or word; </a:t>
            </a:r>
            <a:r>
              <a:rPr lang="en-AU" sz="3200" b="1" dirty="0" smtClean="0">
                <a:solidFill>
                  <a:schemeClr val="bg1"/>
                </a:solidFill>
                <a:effectLst>
                  <a:outerShdw blurRad="38100" dist="38100" dir="2700000" algn="tl">
                    <a:srgbClr val="000000">
                      <a:alpha val="43137"/>
                    </a:srgbClr>
                  </a:outerShdw>
                </a:effectLst>
              </a:rPr>
              <a:t>their </a:t>
            </a:r>
            <a:r>
              <a:rPr lang="en-AU" sz="3200" b="1" dirty="0">
                <a:solidFill>
                  <a:schemeClr val="bg1"/>
                </a:solidFill>
                <a:effectLst>
                  <a:outerShdw blurRad="38100" dist="38100" dir="2700000" algn="tl">
                    <a:srgbClr val="000000">
                      <a:alpha val="43137"/>
                    </a:srgbClr>
                  </a:outerShdw>
                </a:effectLst>
              </a:rPr>
              <a:t>voice is never heard.  Yet their message has gone throughout the </a:t>
            </a:r>
            <a:r>
              <a:rPr lang="en-AU" sz="3200" b="1" dirty="0" smtClean="0">
                <a:solidFill>
                  <a:schemeClr val="bg1"/>
                </a:solidFill>
                <a:effectLst>
                  <a:outerShdw blurRad="38100" dist="38100" dir="2700000" algn="tl">
                    <a:srgbClr val="000000">
                      <a:alpha val="43137"/>
                    </a:srgbClr>
                  </a:outerShdw>
                </a:effectLst>
              </a:rPr>
              <a:t>earth </a:t>
            </a:r>
            <a:r>
              <a:rPr lang="en-AU" sz="3200" b="1" dirty="0">
                <a:solidFill>
                  <a:schemeClr val="bg1"/>
                </a:solidFill>
                <a:effectLst>
                  <a:outerShdw blurRad="38100" dist="38100" dir="2700000" algn="tl">
                    <a:srgbClr val="000000">
                      <a:alpha val="43137"/>
                    </a:srgbClr>
                  </a:outerShdw>
                </a:effectLst>
              </a:rPr>
              <a:t>and their words to all the world.”  </a:t>
            </a:r>
            <a:r>
              <a:rPr lang="en-AU" sz="3200" dirty="0">
                <a:solidFill>
                  <a:schemeClr val="bg1"/>
                </a:solidFill>
                <a:effectLst>
                  <a:outerShdw blurRad="38100" dist="38100" dir="2700000" algn="tl">
                    <a:srgbClr val="000000">
                      <a:alpha val="43137"/>
                    </a:srgbClr>
                  </a:outerShdw>
                </a:effectLst>
              </a:rPr>
              <a:t>Psalm 19:1 – 4  (NLT</a:t>
            </a:r>
            <a:r>
              <a:rPr lang="en-AU" sz="3200" dirty="0" smtClean="0">
                <a:solidFill>
                  <a:schemeClr val="bg1"/>
                </a:solidFill>
                <a:effectLst>
                  <a:outerShdw blurRad="38100" dist="38100" dir="2700000" algn="tl">
                    <a:srgbClr val="000000">
                      <a:alpha val="43137"/>
                    </a:srgbClr>
                  </a:outerShdw>
                </a:effectLst>
              </a:rPr>
              <a:t>)</a:t>
            </a:r>
          </a:p>
          <a:p>
            <a:endParaRPr lang="en-AU" sz="3200" dirty="0">
              <a:solidFill>
                <a:schemeClr val="bg1"/>
              </a:solidFill>
              <a:effectLst>
                <a:outerShdw blurRad="38100" dist="38100" dir="2700000" algn="tl">
                  <a:srgbClr val="000000">
                    <a:alpha val="43137"/>
                  </a:srgbClr>
                </a:outerShdw>
              </a:effectLst>
            </a:endParaRPr>
          </a:p>
          <a:p>
            <a:endParaRPr lang="en-AU" sz="3200" dirty="0">
              <a:solidFill>
                <a:schemeClr val="bg1"/>
              </a:solidFill>
              <a:effectLst>
                <a:outerShdw blurRad="38100" dist="38100" dir="2700000" algn="tl">
                  <a:srgbClr val="000000">
                    <a:alpha val="43137"/>
                  </a:srgbClr>
                </a:outerShdw>
              </a:effectLst>
            </a:endParaRPr>
          </a:p>
          <a:p>
            <a:r>
              <a:rPr lang="en-AU" sz="3200" b="1" dirty="0" smtClean="0">
                <a:solidFill>
                  <a:schemeClr val="bg1"/>
                </a:solidFill>
                <a:effectLst>
                  <a:outerShdw blurRad="38100" dist="38100" dir="2700000" algn="tl">
                    <a:srgbClr val="000000">
                      <a:alpha val="43137"/>
                    </a:srgbClr>
                  </a:outerShdw>
                </a:effectLst>
              </a:rPr>
              <a:t>”Go </a:t>
            </a:r>
            <a:r>
              <a:rPr lang="en-AU" sz="3200" b="1" dirty="0">
                <a:solidFill>
                  <a:schemeClr val="bg1"/>
                </a:solidFill>
                <a:effectLst>
                  <a:outerShdw blurRad="38100" dist="38100" dir="2700000" algn="tl">
                    <a:srgbClr val="000000">
                      <a:alpha val="43137"/>
                    </a:srgbClr>
                  </a:outerShdw>
                </a:effectLst>
              </a:rPr>
              <a:t>back to John and tell him what you have heard and seen.”   		</a:t>
            </a:r>
            <a:r>
              <a:rPr lang="en-AU" sz="3200" dirty="0" smtClean="0">
                <a:solidFill>
                  <a:schemeClr val="bg1"/>
                </a:solidFill>
                <a:effectLst>
                  <a:outerShdw blurRad="38100" dist="38100" dir="2700000" algn="tl">
                    <a:srgbClr val="000000">
                      <a:alpha val="43137"/>
                    </a:srgbClr>
                  </a:outerShdw>
                </a:effectLst>
              </a:rPr>
              <a:t>Matthew </a:t>
            </a:r>
            <a:r>
              <a:rPr lang="en-AU" sz="3200" dirty="0">
                <a:solidFill>
                  <a:schemeClr val="bg1"/>
                </a:solidFill>
                <a:effectLst>
                  <a:outerShdw blurRad="38100" dist="38100" dir="2700000" algn="tl">
                    <a:srgbClr val="000000">
                      <a:alpha val="43137"/>
                    </a:srgbClr>
                  </a:outerShdw>
                </a:effectLst>
              </a:rPr>
              <a:t>11:4  (</a:t>
            </a:r>
            <a:r>
              <a:rPr lang="en-AU" sz="3200" dirty="0" smtClean="0">
                <a:solidFill>
                  <a:schemeClr val="bg1"/>
                </a:solidFill>
                <a:effectLst>
                  <a:outerShdw blurRad="38100" dist="38100" dir="2700000" algn="tl">
                    <a:srgbClr val="000000">
                      <a:alpha val="43137"/>
                    </a:srgbClr>
                  </a:outerShdw>
                </a:effectLst>
              </a:rPr>
              <a:t>NLT)</a:t>
            </a:r>
            <a:r>
              <a:rPr lang="en-AU" dirty="0" smtClean="0"/>
              <a:t>)</a:t>
            </a:r>
            <a:endParaRPr lang="en-AU" dirty="0"/>
          </a:p>
          <a:p>
            <a:endParaRPr lang="en-AU" sz="3200" dirty="0">
              <a:solidFill>
                <a:schemeClr val="bg1"/>
              </a:solidFill>
              <a:effectLst>
                <a:outerShdw blurRad="38100" dist="38100" dir="2700000" algn="tl">
                  <a:srgbClr val="000000">
                    <a:alpha val="43137"/>
                  </a:srgbClr>
                </a:outerShdw>
              </a:effectLst>
            </a:endParaRPr>
          </a:p>
          <a:p>
            <a:endParaRPr lang="en-AU"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01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3261" y="0"/>
            <a:ext cx="10598727" cy="6858000"/>
          </a:xfrm>
        </p:spPr>
      </p:pic>
    </p:spTree>
    <p:extLst>
      <p:ext uri="{BB962C8B-B14F-4D97-AF65-F5344CB8AC3E}">
        <p14:creationId xmlns:p14="http://schemas.microsoft.com/office/powerpoint/2010/main" val="268551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3962400" y="1092265"/>
            <a:ext cx="6858000" cy="861774"/>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Jonah and the </a:t>
            </a:r>
            <a:r>
              <a:rPr lang="en-AU" sz="3200" b="1" dirty="0" smtClean="0">
                <a:solidFill>
                  <a:schemeClr val="bg1"/>
                </a:solidFill>
                <a:effectLst>
                  <a:outerShdw blurRad="38100" dist="38100" dir="2700000" algn="tl">
                    <a:srgbClr val="000000">
                      <a:alpha val="43137"/>
                    </a:srgbClr>
                  </a:outerShdw>
                </a:effectLst>
              </a:rPr>
              <a:t>fish</a:t>
            </a:r>
          </a:p>
          <a:p>
            <a:endParaRPr lang="en-AU" dirty="0"/>
          </a:p>
        </p:txBody>
      </p:sp>
    </p:spTree>
    <p:extLst>
      <p:ext uri="{BB962C8B-B14F-4D97-AF65-F5344CB8AC3E}">
        <p14:creationId xmlns:p14="http://schemas.microsoft.com/office/powerpoint/2010/main" val="273330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34900" cy="7511148"/>
          </a:xfrm>
        </p:spPr>
      </p:pic>
      <p:sp>
        <p:nvSpPr>
          <p:cNvPr id="3" name="TextBox 2"/>
          <p:cNvSpPr txBox="1"/>
          <p:nvPr/>
        </p:nvSpPr>
        <p:spPr>
          <a:xfrm>
            <a:off x="3962400" y="1092265"/>
            <a:ext cx="6858000" cy="1354217"/>
          </a:xfrm>
          <a:prstGeom prst="rect">
            <a:avLst/>
          </a:prstGeom>
          <a:noFill/>
        </p:spPr>
        <p:txBody>
          <a:bodyPr wrap="square" rtlCol="0">
            <a:spAutoFit/>
          </a:bodyPr>
          <a:lstStyle/>
          <a:p>
            <a:r>
              <a:rPr lang="en-AU" sz="3200" b="1" dirty="0">
                <a:solidFill>
                  <a:schemeClr val="bg1"/>
                </a:solidFill>
                <a:effectLst>
                  <a:outerShdw blurRad="38100" dist="38100" dir="2700000" algn="tl">
                    <a:srgbClr val="000000">
                      <a:alpha val="43137"/>
                    </a:srgbClr>
                  </a:outerShdw>
                </a:effectLst>
              </a:rPr>
              <a:t>Jonah and the </a:t>
            </a:r>
            <a:r>
              <a:rPr lang="en-AU" sz="3200" b="1" dirty="0" smtClean="0">
                <a:solidFill>
                  <a:schemeClr val="bg1"/>
                </a:solidFill>
                <a:effectLst>
                  <a:outerShdw blurRad="38100" dist="38100" dir="2700000" algn="tl">
                    <a:srgbClr val="000000">
                      <a:alpha val="43137"/>
                    </a:srgbClr>
                  </a:outerShdw>
                </a:effectLst>
              </a:rPr>
              <a:t>fish</a:t>
            </a:r>
          </a:p>
          <a:p>
            <a:r>
              <a:rPr lang="en-AU" sz="3200" b="1" dirty="0" smtClean="0">
                <a:solidFill>
                  <a:schemeClr val="bg1"/>
                </a:solidFill>
                <a:effectLst>
                  <a:outerShdw blurRad="38100" dist="38100" dir="2700000" algn="tl">
                    <a:srgbClr val="000000">
                      <a:alpha val="43137"/>
                    </a:srgbClr>
                  </a:outerShdw>
                </a:effectLst>
              </a:rPr>
              <a:t>The </a:t>
            </a:r>
            <a:r>
              <a:rPr lang="en-AU" sz="3200" b="1" dirty="0">
                <a:solidFill>
                  <a:schemeClr val="bg1"/>
                </a:solidFill>
                <a:effectLst>
                  <a:outerShdw blurRad="38100" dist="38100" dir="2700000" algn="tl">
                    <a:srgbClr val="000000">
                      <a:alpha val="43137"/>
                    </a:srgbClr>
                  </a:outerShdw>
                </a:effectLst>
              </a:rPr>
              <a:t>parting of the Red Sea.  </a:t>
            </a:r>
          </a:p>
          <a:p>
            <a:endParaRPr lang="en-AU" dirty="0"/>
          </a:p>
        </p:txBody>
      </p:sp>
    </p:spTree>
    <p:extLst>
      <p:ext uri="{BB962C8B-B14F-4D97-AF65-F5344CB8AC3E}">
        <p14:creationId xmlns:p14="http://schemas.microsoft.com/office/powerpoint/2010/main" val="301132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2064</Words>
  <Application>Microsoft Office PowerPoint</Application>
  <PresentationFormat>Widescreen</PresentationFormat>
  <Paragraphs>246</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HBCC</dc:creator>
  <cp:lastModifiedBy>Oliver Gellert</cp:lastModifiedBy>
  <cp:revision>12</cp:revision>
  <dcterms:created xsi:type="dcterms:W3CDTF">2019-04-20T05:08:44Z</dcterms:created>
  <dcterms:modified xsi:type="dcterms:W3CDTF">2019-04-21T05:12:27Z</dcterms:modified>
</cp:coreProperties>
</file>