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256" r:id="rId2"/>
    <p:sldId id="257" r:id="rId3"/>
    <p:sldId id="259" r:id="rId4"/>
    <p:sldId id="260" r:id="rId5"/>
    <p:sldId id="261" r:id="rId6"/>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9" name="Shape 109"/>
          <p:cNvSpPr>
            <a:spLocks noGrp="1" noRot="1" noChangeAspect="1"/>
          </p:cNvSpPr>
          <p:nvPr>
            <p:ph type="sldImg"/>
          </p:nvPr>
        </p:nvSpPr>
        <p:spPr>
          <a:xfrm>
            <a:off x="1143000" y="685800"/>
            <a:ext cx="4572000" cy="3429000"/>
          </a:xfrm>
          <a:prstGeom prst="rect">
            <a:avLst/>
          </a:prstGeom>
        </p:spPr>
        <p:txBody>
          <a:bodyPr/>
          <a:lstStyle/>
          <a:p>
            <a:endParaRPr/>
          </a:p>
        </p:txBody>
      </p:sp>
      <p:sp>
        <p:nvSpPr>
          <p:cNvPr id="110" name="Shape 110"/>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001488267"/>
      </p:ext>
    </p:extLst>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Shape 11"/>
          <p:cNvSpPr>
            <a:spLocks noGrp="1"/>
          </p:cNvSpPr>
          <p:nvPr>
            <p:ph type="title"/>
          </p:nvPr>
        </p:nvSpPr>
        <p:spPr>
          <a:xfrm>
            <a:off x="685800" y="2130425"/>
            <a:ext cx="7772400" cy="1470025"/>
          </a:xfrm>
          <a:prstGeom prst="rect">
            <a:avLst/>
          </a:prstGeom>
        </p:spPr>
        <p:txBody>
          <a:bodyPr/>
          <a:lstStyle/>
          <a:p>
            <a:r>
              <a:t>Title Text</a:t>
            </a:r>
          </a:p>
        </p:txBody>
      </p:sp>
      <p:sp>
        <p:nvSpPr>
          <p:cNvPr id="12" name="Shape 12"/>
          <p:cNvSpPr>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Shape 92"/>
          <p:cNvSpPr>
            <a:spLocks noGrp="1"/>
          </p:cNvSpPr>
          <p:nvPr>
            <p:ph type="title"/>
          </p:nvPr>
        </p:nvSpPr>
        <p:spPr>
          <a:prstGeom prst="rect">
            <a:avLst/>
          </a:prstGeom>
        </p:spPr>
        <p:txBody>
          <a:bodyPr/>
          <a:lstStyle/>
          <a:p>
            <a:r>
              <a:t>Title Text</a:t>
            </a:r>
          </a:p>
        </p:txBody>
      </p:sp>
      <p:sp>
        <p:nvSpPr>
          <p:cNvPr id="93" name="Shape 93"/>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4" name="Shape 9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Shape 101"/>
          <p:cNvSpPr>
            <a:spLocks noGrp="1"/>
          </p:cNvSpPr>
          <p:nvPr>
            <p:ph type="title"/>
          </p:nvPr>
        </p:nvSpPr>
        <p:spPr>
          <a:xfrm>
            <a:off x="6629400" y="274638"/>
            <a:ext cx="2057400" cy="5851526"/>
          </a:xfrm>
          <a:prstGeom prst="rect">
            <a:avLst/>
          </a:prstGeom>
        </p:spPr>
        <p:txBody>
          <a:bodyPr/>
          <a:lstStyle/>
          <a:p>
            <a:r>
              <a:t>Title Text</a:t>
            </a:r>
          </a:p>
        </p:txBody>
      </p:sp>
      <p:sp>
        <p:nvSpPr>
          <p:cNvPr id="102" name="Shape 102"/>
          <p:cNvSpPr>
            <a:spLocks noGrp="1"/>
          </p:cNvSpPr>
          <p:nvPr>
            <p:ph type="body" idx="1"/>
          </p:nvPr>
        </p:nvSpPr>
        <p:spPr>
          <a:xfrm>
            <a:off x="457200" y="274638"/>
            <a:ext cx="6019800" cy="5851526"/>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3" name="Shape 10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Shape 20"/>
          <p:cNvSpPr>
            <a:spLocks noGrp="1"/>
          </p:cNvSpPr>
          <p:nvPr>
            <p:ph type="title"/>
          </p:nvPr>
        </p:nvSpPr>
        <p:spPr>
          <a:prstGeom prst="rect">
            <a:avLst/>
          </a:prstGeom>
        </p:spPr>
        <p:txBody>
          <a:bodyPr/>
          <a:lstStyle/>
          <a:p>
            <a:r>
              <a:t>Title Text</a:t>
            </a:r>
          </a:p>
        </p:txBody>
      </p:sp>
      <p:sp>
        <p:nvSpPr>
          <p:cNvPr id="21" name="Shape 21"/>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hape 2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Shape 29"/>
          <p:cNvSpPr>
            <a:spLocks noGrp="1"/>
          </p:cNvSpPr>
          <p:nvPr>
            <p:ph type="title"/>
          </p:nvPr>
        </p:nvSpPr>
        <p:spPr>
          <a:xfrm>
            <a:off x="722312" y="4406900"/>
            <a:ext cx="7772401" cy="1362075"/>
          </a:xfrm>
          <a:prstGeom prst="rect">
            <a:avLst/>
          </a:prstGeom>
        </p:spPr>
        <p:txBody>
          <a:bodyPr anchor="t"/>
          <a:lstStyle>
            <a:lvl1pPr algn="l">
              <a:defRPr sz="4000" b="1" cap="all"/>
            </a:lvl1pPr>
          </a:lstStyle>
          <a:p>
            <a:r>
              <a:t>Title Text</a:t>
            </a:r>
          </a:p>
        </p:txBody>
      </p:sp>
      <p:sp>
        <p:nvSpPr>
          <p:cNvPr id="30" name="Shape 30"/>
          <p:cNvSpPr>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hape 3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Shape 38"/>
          <p:cNvSpPr>
            <a:spLocks noGrp="1"/>
          </p:cNvSpPr>
          <p:nvPr>
            <p:ph type="title"/>
          </p:nvPr>
        </p:nvSpPr>
        <p:spPr>
          <a:prstGeom prst="rect">
            <a:avLst/>
          </a:prstGeom>
        </p:spPr>
        <p:txBody>
          <a:bodyPr/>
          <a:lstStyle/>
          <a:p>
            <a:r>
              <a:t>Title Text</a:t>
            </a:r>
          </a:p>
        </p:txBody>
      </p:sp>
      <p:sp>
        <p:nvSpPr>
          <p:cNvPr id="39" name="Shape 39"/>
          <p:cNvSpPr>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40" name="Shape 4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Shape 47"/>
          <p:cNvSpPr>
            <a:spLocks noGrp="1"/>
          </p:cNvSpPr>
          <p:nvPr>
            <p:ph type="title"/>
          </p:nvPr>
        </p:nvSpPr>
        <p:spPr>
          <a:prstGeom prst="rect">
            <a:avLst/>
          </a:prstGeom>
        </p:spPr>
        <p:txBody>
          <a:bodyPr/>
          <a:lstStyle/>
          <a:p>
            <a:r>
              <a:t>Title Text</a:t>
            </a:r>
          </a:p>
        </p:txBody>
      </p:sp>
      <p:sp>
        <p:nvSpPr>
          <p:cNvPr id="48" name="Shape 48"/>
          <p:cNvSpPr>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Shape 49"/>
          <p:cNvSpPr>
            <a:spLocks noGrp="1"/>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50" name="Shape 5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Shape 57"/>
          <p:cNvSpPr>
            <a:spLocks noGrp="1"/>
          </p:cNvSpPr>
          <p:nvPr>
            <p:ph type="title"/>
          </p:nvPr>
        </p:nvSpPr>
        <p:spPr>
          <a:prstGeom prst="rect">
            <a:avLst/>
          </a:prstGeom>
        </p:spPr>
        <p:txBody>
          <a:bodyPr/>
          <a:lstStyle/>
          <a:p>
            <a:r>
              <a:t>Title Text</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hape 6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Shape 72"/>
          <p:cNvSpPr>
            <a:spLocks noGrp="1"/>
          </p:cNvSpPr>
          <p:nvPr>
            <p:ph type="title"/>
          </p:nvPr>
        </p:nvSpPr>
        <p:spPr>
          <a:xfrm>
            <a:off x="457200" y="273050"/>
            <a:ext cx="3008314" cy="1162050"/>
          </a:xfrm>
          <a:prstGeom prst="rect">
            <a:avLst/>
          </a:prstGeom>
        </p:spPr>
        <p:txBody>
          <a:bodyPr anchor="b"/>
          <a:lstStyle>
            <a:lvl1pPr algn="l">
              <a:defRPr sz="2000" b="1"/>
            </a:lvl1pPr>
          </a:lstStyle>
          <a:p>
            <a:r>
              <a:t>Title Text</a:t>
            </a:r>
          </a:p>
        </p:txBody>
      </p:sp>
      <p:sp>
        <p:nvSpPr>
          <p:cNvPr id="73" name="Shape 73"/>
          <p:cNvSpPr>
            <a:spLocks noGrp="1"/>
          </p:cNvSpPr>
          <p:nvPr>
            <p:ph type="body"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4" name="Shape 74"/>
          <p:cNvSpPr>
            <a:spLocks noGrp="1"/>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75" name="Shape 7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Shape 82"/>
          <p:cNvSpPr>
            <a:spLocks noGrp="1"/>
          </p:cNvSpPr>
          <p:nvPr>
            <p:ph type="title"/>
          </p:nvPr>
        </p:nvSpPr>
        <p:spPr>
          <a:xfrm>
            <a:off x="1792288" y="4800600"/>
            <a:ext cx="5486401" cy="566738"/>
          </a:xfrm>
          <a:prstGeom prst="rect">
            <a:avLst/>
          </a:prstGeom>
        </p:spPr>
        <p:txBody>
          <a:bodyPr anchor="b"/>
          <a:lstStyle>
            <a:lvl1pPr algn="l">
              <a:defRPr sz="2000" b="1"/>
            </a:lvl1pPr>
          </a:lstStyle>
          <a:p>
            <a:r>
              <a:t>Title Text</a:t>
            </a:r>
          </a:p>
        </p:txBody>
      </p:sp>
      <p:sp>
        <p:nvSpPr>
          <p:cNvPr id="83" name="Shape 83"/>
          <p:cNvSpPr>
            <a:spLocks noGrp="1"/>
          </p:cNvSpPr>
          <p:nvPr>
            <p:ph type="pic" sz="half" idx="13"/>
          </p:nvPr>
        </p:nvSpPr>
        <p:spPr>
          <a:xfrm>
            <a:off x="1792288" y="612775"/>
            <a:ext cx="5486401" cy="4114800"/>
          </a:xfrm>
          <a:prstGeom prst="rect">
            <a:avLst/>
          </a:prstGeom>
        </p:spPr>
        <p:txBody>
          <a:bodyPr lIns="91439" rIns="91439">
            <a:noAutofit/>
          </a:bodyPr>
          <a:lstStyle/>
          <a:p>
            <a:endParaRPr/>
          </a:p>
        </p:txBody>
      </p:sp>
      <p:sp>
        <p:nvSpPr>
          <p:cNvPr id="84" name="Shape 84"/>
          <p:cNvSpPr>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85" name="Shape 8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r>
              <a:t>Title Text</a:t>
            </a:r>
          </a:p>
        </p:txBody>
      </p:sp>
      <p:sp>
        <p:nvSpPr>
          <p:cNvPr id="3" name="Shape 3"/>
          <p:cNvSpPr>
            <a:spLocks noGrp="1"/>
          </p:cNvSpPr>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hape 4"/>
          <p:cNvSpPr>
            <a:spLocks noGrp="1"/>
          </p:cNvSpPr>
          <p:nvPr>
            <p:ph type="sldNum" sz="quarter" idx="2"/>
          </p:nvPr>
        </p:nvSpPr>
        <p:spPr>
          <a:xfrm>
            <a:off x="8422818" y="6404292"/>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2" name="Shape 112"/>
          <p:cNvSpPr/>
          <p:nvPr/>
        </p:nvSpPr>
        <p:spPr>
          <a:xfrm>
            <a:off x="899591" y="692695"/>
            <a:ext cx="7200801" cy="441383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1600">
                <a:solidFill>
                  <a:srgbClr val="C9FEF7"/>
                </a:solidFill>
              </a:defRPr>
            </a:pPr>
            <a:r>
              <a:t>John 4:4-15 (NLT)</a:t>
            </a:r>
          </a:p>
          <a:p>
            <a:pPr>
              <a:defRPr sz="2000">
                <a:solidFill>
                  <a:srgbClr val="FFFF00"/>
                </a:solidFill>
              </a:defRPr>
            </a:pPr>
            <a:endParaRPr/>
          </a:p>
          <a:p>
            <a:pPr defTabSz="457200">
              <a:defRPr sz="2000">
                <a:solidFill>
                  <a:srgbClr val="FFFB38"/>
                </a:solidFill>
                <a:latin typeface="Arial"/>
                <a:ea typeface="Arial"/>
                <a:cs typeface="Arial"/>
                <a:sym typeface="Arial"/>
              </a:defRPr>
            </a:pPr>
            <a:r>
              <a:t>He had to go through Samaria on the way. Eventually he came to the Samaritan village of Sychar, near the field that Jacob gave to his son Joseph. Jacob’s well was there; and Jesus, tired from the long walk, sat wearily beside the well about noontime. </a:t>
            </a:r>
            <a:r>
              <a:rPr b="1"/>
              <a:t> </a:t>
            </a:r>
            <a:r>
              <a:t>Soon a Samaritan woman came to draw water, and Jesus said to her, “Please give me a drink.” </a:t>
            </a:r>
            <a:r>
              <a:rPr b="1"/>
              <a:t> </a:t>
            </a:r>
            <a:r>
              <a:t>He was alone at the time because his disciples had gone into the village to buy some food.</a:t>
            </a:r>
          </a:p>
          <a:p>
            <a:pPr defTabSz="457200">
              <a:defRPr sz="2000">
                <a:solidFill>
                  <a:srgbClr val="FFFB38"/>
                </a:solidFill>
                <a:latin typeface="Arial"/>
                <a:ea typeface="Arial"/>
                <a:cs typeface="Arial"/>
                <a:sym typeface="Arial"/>
              </a:defRPr>
            </a:pPr>
            <a:endParaRPr/>
          </a:p>
          <a:p>
            <a:pPr defTabSz="457200">
              <a:defRPr sz="2000">
                <a:solidFill>
                  <a:srgbClr val="FFFB38"/>
                </a:solidFill>
                <a:latin typeface="Arial"/>
                <a:ea typeface="Arial"/>
                <a:cs typeface="Arial"/>
                <a:sym typeface="Arial"/>
              </a:defRPr>
            </a:pPr>
            <a:r>
              <a:rPr b="1"/>
              <a:t> </a:t>
            </a:r>
            <a:r>
              <a:t>The woman was surprised, for Jews refuse to have anything to do with Samaritans.She said to Jesus, “You are a Jew, and I am a Samaritan woman. Why are you asking me for a drink?”</a:t>
            </a: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4" name="Shape 114"/>
          <p:cNvSpPr/>
          <p:nvPr/>
        </p:nvSpPr>
        <p:spPr>
          <a:xfrm>
            <a:off x="755576" y="404663"/>
            <a:ext cx="7416825" cy="534093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defTabSz="457200">
              <a:defRPr sz="1600">
                <a:latin typeface="Helvetica Neue"/>
                <a:ea typeface="Helvetica Neue"/>
                <a:cs typeface="Helvetica Neue"/>
                <a:sym typeface="Helvetica Neue"/>
              </a:defRPr>
            </a:pPr>
            <a:r>
              <a:rPr sz="1200" b="1">
                <a:latin typeface="Arial"/>
                <a:ea typeface="Arial"/>
                <a:cs typeface="Arial"/>
                <a:sym typeface="Arial"/>
              </a:rPr>
              <a:t>0</a:t>
            </a:r>
            <a:r>
              <a:rPr sz="2000">
                <a:solidFill>
                  <a:srgbClr val="FFF955"/>
                </a:solidFill>
                <a:latin typeface="Arial"/>
                <a:ea typeface="Arial"/>
                <a:cs typeface="Arial"/>
                <a:sym typeface="Arial"/>
              </a:rPr>
              <a:t>Jesus replied, “If you only knew the gift God has for you and who you are speaking to, you would ask me, and I would give you living water.”</a:t>
            </a:r>
          </a:p>
          <a:p>
            <a:pPr defTabSz="457200">
              <a:defRPr sz="1600">
                <a:latin typeface="Helvetica Neue"/>
                <a:ea typeface="Helvetica Neue"/>
                <a:cs typeface="Helvetica Neue"/>
                <a:sym typeface="Helvetica Neue"/>
              </a:defRPr>
            </a:pPr>
            <a:endParaRPr sz="2000">
              <a:solidFill>
                <a:srgbClr val="FFF955"/>
              </a:solidFill>
              <a:latin typeface="Arial"/>
              <a:ea typeface="Arial"/>
              <a:cs typeface="Arial"/>
              <a:sym typeface="Arial"/>
            </a:endParaRPr>
          </a:p>
          <a:p>
            <a:pPr defTabSz="457200">
              <a:defRPr sz="2000">
                <a:solidFill>
                  <a:srgbClr val="FFF955"/>
                </a:solidFill>
                <a:latin typeface="Arial"/>
                <a:ea typeface="Arial"/>
                <a:cs typeface="Arial"/>
                <a:sym typeface="Arial"/>
              </a:defRPr>
            </a:pPr>
            <a:r>
              <a:t>“But sir, you don’t have a rope or a bucket,” she said, “and this well is very deep. Where would you get this living water?</a:t>
            </a:r>
            <a:r>
              <a:rPr b="1"/>
              <a:t> </a:t>
            </a:r>
            <a:r>
              <a:t>And besides, do you think you’re greater than our ancestor Jacob, who gave us this well? How can you offer better water than he and his sons and his animals enjoyed?”</a:t>
            </a:r>
          </a:p>
          <a:p>
            <a:pPr defTabSz="457200">
              <a:defRPr sz="2000">
                <a:solidFill>
                  <a:srgbClr val="FFF955"/>
                </a:solidFill>
                <a:latin typeface="Arial"/>
                <a:ea typeface="Arial"/>
                <a:cs typeface="Arial"/>
                <a:sym typeface="Arial"/>
              </a:defRPr>
            </a:pPr>
            <a:endParaRPr/>
          </a:p>
          <a:p>
            <a:pPr defTabSz="457200">
              <a:defRPr sz="2000">
                <a:solidFill>
                  <a:srgbClr val="FFF955"/>
                </a:solidFill>
                <a:latin typeface="Arial"/>
                <a:ea typeface="Arial"/>
                <a:cs typeface="Arial"/>
                <a:sym typeface="Arial"/>
              </a:defRPr>
            </a:pPr>
            <a:r>
              <a:t>Jesus replied, “Anyone who drinks this water will soon become thirsty again. </a:t>
            </a:r>
            <a:r>
              <a:rPr b="1"/>
              <a:t> </a:t>
            </a:r>
            <a:r>
              <a:t>But those who drink the water I give will never be thirsty again. It becomes a fresh, bubbling spring within them, giving them eternal life.”</a:t>
            </a:r>
          </a:p>
          <a:p>
            <a:pPr defTabSz="457200">
              <a:defRPr sz="2000">
                <a:solidFill>
                  <a:srgbClr val="FFF955"/>
                </a:solidFill>
                <a:latin typeface="Arial"/>
                <a:ea typeface="Arial"/>
                <a:cs typeface="Arial"/>
                <a:sym typeface="Arial"/>
              </a:defRPr>
            </a:pPr>
            <a:endParaRPr/>
          </a:p>
          <a:p>
            <a:pPr defTabSz="457200">
              <a:defRPr sz="2000">
                <a:solidFill>
                  <a:srgbClr val="FFF955"/>
                </a:solidFill>
                <a:latin typeface="Arial"/>
                <a:ea typeface="Arial"/>
                <a:cs typeface="Arial"/>
                <a:sym typeface="Arial"/>
              </a:defRPr>
            </a:pPr>
            <a:r>
              <a:t>“Please, sir,” the woman said, “give me this water! Then I’ll never be thirsty again, and I won’t have to come here to get water.”</a:t>
            </a: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Shape 118"/>
          <p:cNvSpPr/>
          <p:nvPr/>
        </p:nvSpPr>
        <p:spPr>
          <a:xfrm>
            <a:off x="0" y="116631"/>
            <a:ext cx="9144000" cy="5613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defRPr sz="3200" b="1"/>
            </a:lvl1pPr>
          </a:lstStyle>
          <a:p>
            <a:r>
              <a:t>By the well - the Great Communicator</a:t>
            </a:r>
          </a:p>
        </p:txBody>
      </p:sp>
      <p:sp>
        <p:nvSpPr>
          <p:cNvPr id="119" name="Shape 119"/>
          <p:cNvSpPr/>
          <p:nvPr/>
        </p:nvSpPr>
        <p:spPr>
          <a:xfrm>
            <a:off x="611559" y="836712"/>
            <a:ext cx="7992890" cy="3835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000" b="1"/>
            </a:lvl1pPr>
          </a:lstStyle>
          <a:p>
            <a:r>
              <a:t>We live in a time of instant communication </a:t>
            </a:r>
          </a:p>
        </p:txBody>
      </p:sp>
      <p:sp>
        <p:nvSpPr>
          <p:cNvPr id="120" name="Shape 120"/>
          <p:cNvSpPr/>
          <p:nvPr/>
        </p:nvSpPr>
        <p:spPr>
          <a:xfrm>
            <a:off x="1115616" y="1772816"/>
            <a:ext cx="7920881" cy="3835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000" b="1"/>
            </a:lvl1pPr>
          </a:lstStyle>
          <a:p>
            <a:r>
              <a:t>In John 4 Jesus shared his life changing message with a woman</a:t>
            </a:r>
          </a:p>
        </p:txBody>
      </p:sp>
      <p:sp>
        <p:nvSpPr>
          <p:cNvPr id="121" name="Shape 121"/>
          <p:cNvSpPr/>
          <p:nvPr/>
        </p:nvSpPr>
        <p:spPr>
          <a:xfrm>
            <a:off x="395535" y="2708919"/>
            <a:ext cx="8208914" cy="4470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400" b="1"/>
            </a:lvl1pPr>
          </a:lstStyle>
          <a:p>
            <a:r>
              <a:t>He uses every means possible to get through to her -</a:t>
            </a:r>
          </a:p>
        </p:txBody>
      </p:sp>
      <p:sp>
        <p:nvSpPr>
          <p:cNvPr id="122" name="Shape 122"/>
          <p:cNvSpPr/>
          <p:nvPr/>
        </p:nvSpPr>
        <p:spPr>
          <a:xfrm>
            <a:off x="827584" y="3356991"/>
            <a:ext cx="8316415" cy="3835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342900" indent="-342900">
              <a:buSzPct val="100000"/>
              <a:buFont typeface="Arial"/>
              <a:buChar char="•"/>
              <a:defRPr sz="2000" b="1"/>
            </a:pPr>
            <a:r>
              <a:t>by his presence  “</a:t>
            </a:r>
            <a:r>
              <a:rPr i="1"/>
              <a:t>he had to go through Samaria”</a:t>
            </a:r>
          </a:p>
        </p:txBody>
      </p:sp>
      <p:sp>
        <p:nvSpPr>
          <p:cNvPr id="123" name="Shape 123"/>
          <p:cNvSpPr/>
          <p:nvPr/>
        </p:nvSpPr>
        <p:spPr>
          <a:xfrm>
            <a:off x="1115616" y="3933056"/>
            <a:ext cx="7488833" cy="3835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342900" indent="-342900">
              <a:buSzPct val="100000"/>
              <a:buFont typeface="Arial"/>
              <a:buChar char="•"/>
              <a:defRPr sz="2000" b="1"/>
            </a:pPr>
            <a:r>
              <a:t>he identified with her   </a:t>
            </a:r>
            <a:r>
              <a:rPr i="1"/>
              <a:t>“he sat down”</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1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1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4" nodeType="clickEffect">
                                  <p:stCondLst>
                                    <p:cond delay="0"/>
                                  </p:stCondLst>
                                  <p:iterate>
                                    <p:tmAbs val="0"/>
                                  </p:iterate>
                                  <p:childTnLst>
                                    <p:set>
                                      <p:cBhvr>
                                        <p:cTn id="18" fill="hold"/>
                                        <p:tgtEl>
                                          <p:spTgt spid="1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5" nodeType="clickEffect">
                                  <p:stCondLst>
                                    <p:cond delay="0"/>
                                  </p:stCondLst>
                                  <p:iterate>
                                    <p:tmAbs val="0"/>
                                  </p:iterate>
                                  <p:childTnLst>
                                    <p:set>
                                      <p:cBhvr>
                                        <p:cTn id="22" fill="hold"/>
                                        <p:tgtEl>
                                          <p:spTgt spid="1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 grpId="1" animBg="1" advAuto="0"/>
      <p:bldP spid="120" grpId="2" animBg="1" advAuto="0"/>
      <p:bldP spid="121" grpId="3" animBg="1" advAuto="0"/>
      <p:bldP spid="122" grpId="4" animBg="1" advAuto="0"/>
      <p:bldP spid="123" grpId="5"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Shape 125"/>
          <p:cNvSpPr/>
          <p:nvPr/>
        </p:nvSpPr>
        <p:spPr>
          <a:xfrm>
            <a:off x="539552" y="188639"/>
            <a:ext cx="8604448" cy="3835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marL="342900" indent="-342900">
              <a:buSzPct val="100000"/>
              <a:buFont typeface="Arial"/>
              <a:buChar char="•"/>
              <a:defRPr sz="2000" b="1"/>
            </a:lvl1pPr>
          </a:lstStyle>
          <a:p>
            <a:r>
              <a:t>by his attitude</a:t>
            </a:r>
          </a:p>
        </p:txBody>
      </p:sp>
      <p:sp>
        <p:nvSpPr>
          <p:cNvPr id="126" name="Shape 126"/>
          <p:cNvSpPr/>
          <p:nvPr/>
        </p:nvSpPr>
        <p:spPr>
          <a:xfrm>
            <a:off x="1148913" y="584770"/>
            <a:ext cx="8100393" cy="3581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r>
              <a:t>- his humility</a:t>
            </a:r>
          </a:p>
        </p:txBody>
      </p:sp>
      <p:sp>
        <p:nvSpPr>
          <p:cNvPr id="127" name="Shape 127"/>
          <p:cNvSpPr/>
          <p:nvPr/>
        </p:nvSpPr>
        <p:spPr>
          <a:xfrm>
            <a:off x="1179045" y="910698"/>
            <a:ext cx="7776865" cy="3581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r>
              <a:t>- he moved beyond prejudice</a:t>
            </a:r>
          </a:p>
        </p:txBody>
      </p:sp>
      <p:sp>
        <p:nvSpPr>
          <p:cNvPr id="128" name="Shape 128"/>
          <p:cNvSpPr/>
          <p:nvPr/>
        </p:nvSpPr>
        <p:spPr>
          <a:xfrm>
            <a:off x="557844" y="1610153"/>
            <a:ext cx="7416825" cy="3835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marL="342900" indent="-342900">
              <a:buSzPct val="100000"/>
              <a:buFont typeface="Arial"/>
              <a:buChar char="•"/>
              <a:defRPr sz="2000" b="1"/>
            </a:lvl1pPr>
          </a:lstStyle>
          <a:p>
            <a:r>
              <a:t>by being relevant</a:t>
            </a:r>
          </a:p>
        </p:txBody>
      </p:sp>
      <p:sp>
        <p:nvSpPr>
          <p:cNvPr id="129" name="Shape 129"/>
          <p:cNvSpPr/>
          <p:nvPr/>
        </p:nvSpPr>
        <p:spPr>
          <a:xfrm>
            <a:off x="1003320" y="2106630"/>
            <a:ext cx="5789303" cy="3581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r>
              <a:rPr dirty="0"/>
              <a:t>- he started where she was at   “</a:t>
            </a:r>
            <a:r>
              <a:rPr i="1" dirty="0"/>
              <a:t>living water”</a:t>
            </a:r>
          </a:p>
        </p:txBody>
      </p:sp>
      <p:sp>
        <p:nvSpPr>
          <p:cNvPr id="130" name="Shape 130"/>
          <p:cNvSpPr/>
          <p:nvPr/>
        </p:nvSpPr>
        <p:spPr>
          <a:xfrm>
            <a:off x="1015352" y="2577706"/>
            <a:ext cx="4781483" cy="3581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r>
              <a:rPr dirty="0"/>
              <a:t>- he dealt with her real actual circumstances</a:t>
            </a:r>
          </a:p>
        </p:txBody>
      </p:sp>
      <p:sp>
        <p:nvSpPr>
          <p:cNvPr id="131" name="Shape 131"/>
          <p:cNvSpPr/>
          <p:nvPr/>
        </p:nvSpPr>
        <p:spPr>
          <a:xfrm>
            <a:off x="994545" y="3031667"/>
            <a:ext cx="6950607" cy="3581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r>
              <a:rPr dirty="0"/>
              <a:t>- he dealt with her evasions</a:t>
            </a:r>
          </a:p>
        </p:txBody>
      </p:sp>
      <p:sp>
        <p:nvSpPr>
          <p:cNvPr id="132" name="Shape 132"/>
          <p:cNvSpPr/>
          <p:nvPr/>
        </p:nvSpPr>
        <p:spPr>
          <a:xfrm>
            <a:off x="669853" y="3799899"/>
            <a:ext cx="6116977" cy="3835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marL="200526" indent="-200526">
              <a:buSzPct val="100000"/>
              <a:buChar char="•"/>
              <a:defRPr sz="2000" b="1"/>
            </a:lvl1pPr>
          </a:lstStyle>
          <a:p>
            <a:r>
              <a:rPr dirty="0"/>
              <a:t>with sensitivity and a clear focus</a:t>
            </a:r>
          </a:p>
        </p:txBody>
      </p:sp>
      <p:sp>
        <p:nvSpPr>
          <p:cNvPr id="133" name="Shape 133"/>
          <p:cNvSpPr/>
          <p:nvPr/>
        </p:nvSpPr>
        <p:spPr>
          <a:xfrm>
            <a:off x="862913" y="4165735"/>
            <a:ext cx="7213870" cy="3581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r>
              <a:rPr dirty="0"/>
              <a:t>- he listened before teaching</a:t>
            </a:r>
          </a:p>
        </p:txBody>
      </p:sp>
      <p:sp>
        <p:nvSpPr>
          <p:cNvPr id="134" name="Shape 134"/>
          <p:cNvSpPr/>
          <p:nvPr/>
        </p:nvSpPr>
        <p:spPr>
          <a:xfrm>
            <a:off x="871688" y="4570641"/>
            <a:ext cx="7940176" cy="3581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r>
              <a:rPr dirty="0"/>
              <a:t>- he neither condemned her nor overlooked her moral situation</a:t>
            </a:r>
          </a:p>
        </p:txBody>
      </p:sp>
      <p:sp>
        <p:nvSpPr>
          <p:cNvPr id="135" name="Shape 135"/>
          <p:cNvSpPr/>
          <p:nvPr/>
        </p:nvSpPr>
        <p:spPr>
          <a:xfrm>
            <a:off x="915566" y="4941372"/>
            <a:ext cx="7691788" cy="3581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r>
              <a:rPr dirty="0"/>
              <a:t>- he stayed on her case and used her diversion</a:t>
            </a:r>
          </a:p>
        </p:txBody>
      </p:sp>
      <p:sp>
        <p:nvSpPr>
          <p:cNvPr id="136" name="Shape 136"/>
          <p:cNvSpPr/>
          <p:nvPr/>
        </p:nvSpPr>
        <p:spPr>
          <a:xfrm>
            <a:off x="924341" y="5315983"/>
            <a:ext cx="7940175" cy="3581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r>
              <a:rPr dirty="0"/>
              <a:t>- he taught before challenging her</a:t>
            </a:r>
          </a:p>
        </p:txBody>
      </p:sp>
      <p:sp>
        <p:nvSpPr>
          <p:cNvPr id="137" name="Shape 137"/>
          <p:cNvSpPr/>
          <p:nvPr/>
        </p:nvSpPr>
        <p:spPr>
          <a:xfrm>
            <a:off x="853310" y="5690594"/>
            <a:ext cx="6587876" cy="358141"/>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p>
            <a:r>
              <a:rPr dirty="0"/>
              <a:t>- he led her to see what she really needed  </a:t>
            </a:r>
            <a:r>
              <a:rPr i="1" dirty="0"/>
              <a:t>“the water I give …</a:t>
            </a:r>
          </a:p>
        </p:txBody>
      </p:sp>
      <p:sp>
        <p:nvSpPr>
          <p:cNvPr id="138" name="Shape 138"/>
          <p:cNvSpPr/>
          <p:nvPr/>
        </p:nvSpPr>
        <p:spPr>
          <a:xfrm>
            <a:off x="700324" y="6231788"/>
            <a:ext cx="6892792" cy="383541"/>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marL="200526" indent="-200526">
              <a:buSzPct val="100000"/>
              <a:buChar char="•"/>
              <a:defRPr sz="2000" b="1"/>
            </a:lvl1pPr>
          </a:lstStyle>
          <a:p>
            <a:r>
              <a:rPr dirty="0"/>
              <a:t>Jesus was willing to put himself out for just one person</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1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1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3">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3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3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 grpId="1" animBg="1" advAuto="0"/>
      <p:bldP spid="127" grpId="2" animBg="1" advAuto="0"/>
      <p:bldP spid="128" grpId="3" animBg="1" advAuto="0"/>
      <p:bldP spid="129" grpId="0" animBg="1"/>
      <p:bldP spid="130" grpId="0" animBg="1"/>
      <p:bldP spid="131" grpId="0" animBg="1"/>
      <p:bldP spid="132" grpId="0" animBg="1"/>
      <p:bldP spid="134" grpId="0" animBg="1"/>
      <p:bldP spid="135" grpId="0" animBg="1"/>
      <p:bldP spid="136" grpId="0" animBg="1"/>
      <p:bldP spid="137" grpId="0" animBg="1"/>
      <p:bldP spid="13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Shape 140"/>
          <p:cNvSpPr/>
          <p:nvPr/>
        </p:nvSpPr>
        <p:spPr>
          <a:xfrm>
            <a:off x="128663" y="270271"/>
            <a:ext cx="8424938" cy="4470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400" b="1"/>
            </a:lvl1pPr>
          </a:lstStyle>
          <a:p>
            <a:r>
              <a:t>God communicates Jesus to others by - </a:t>
            </a:r>
          </a:p>
        </p:txBody>
      </p:sp>
      <p:sp>
        <p:nvSpPr>
          <p:cNvPr id="141" name="Shape 141"/>
          <p:cNvSpPr/>
          <p:nvPr/>
        </p:nvSpPr>
        <p:spPr>
          <a:xfrm>
            <a:off x="164667" y="810155"/>
            <a:ext cx="8352930" cy="3835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marL="342900" indent="-342900">
              <a:buSzPct val="100000"/>
              <a:buFont typeface="Wingdings"/>
              <a:buChar char="✓"/>
              <a:defRPr sz="2000"/>
            </a:lvl1pPr>
          </a:lstStyle>
          <a:p>
            <a:r>
              <a:t>our presence, rather than avoidance</a:t>
            </a:r>
          </a:p>
        </p:txBody>
      </p:sp>
      <p:sp>
        <p:nvSpPr>
          <p:cNvPr id="142" name="Shape 142"/>
          <p:cNvSpPr/>
          <p:nvPr/>
        </p:nvSpPr>
        <p:spPr>
          <a:xfrm>
            <a:off x="272679" y="1248244"/>
            <a:ext cx="8136905" cy="3835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marL="342900" indent="-342900">
              <a:buSzPct val="100000"/>
              <a:buFont typeface="Wingdings"/>
              <a:buChar char="✓"/>
              <a:defRPr sz="2000"/>
            </a:lvl1pPr>
          </a:lstStyle>
          <a:p>
            <a:r>
              <a:t>being sensitive to leading from the Holy Spirit</a:t>
            </a:r>
          </a:p>
        </p:txBody>
      </p:sp>
      <p:sp>
        <p:nvSpPr>
          <p:cNvPr id="143" name="Shape 143"/>
          <p:cNvSpPr/>
          <p:nvPr/>
        </p:nvSpPr>
        <p:spPr>
          <a:xfrm>
            <a:off x="455406" y="1690896"/>
            <a:ext cx="7560841" cy="6756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marL="342900" indent="-342900">
              <a:buSzPct val="100000"/>
              <a:buFont typeface="Wingdings"/>
              <a:buChar char="✓"/>
              <a:defRPr sz="2000"/>
            </a:lvl1pPr>
          </a:lstStyle>
          <a:p>
            <a:r>
              <a:t>being willing to share at awkward times, willing to be vulnerable and being helped</a:t>
            </a:r>
          </a:p>
        </p:txBody>
      </p:sp>
      <p:sp>
        <p:nvSpPr>
          <p:cNvPr id="144" name="Shape 144"/>
          <p:cNvSpPr/>
          <p:nvPr/>
        </p:nvSpPr>
        <p:spPr>
          <a:xfrm>
            <a:off x="59482" y="5399280"/>
            <a:ext cx="9025036" cy="969496"/>
          </a:xfrm>
          <a:prstGeom prst="rect">
            <a:avLst/>
          </a:prstGeom>
          <a:ln w="12700">
            <a:solidFill>
              <a:srgbClr val="000000"/>
            </a:solidFill>
          </a:ln>
          <a:extLst>
            <a:ext uri="{C572A759-6A51-4108-AA02-DFA0A04FC94B}">
              <ma14:wrappingTextBoxFlag xmlns:ma14="http://schemas.microsoft.com/office/mac/drawingml/2011/main" xmlns="" val="1"/>
            </a:ext>
          </a:extLst>
        </p:spPr>
        <p:txBody>
          <a:bodyPr lIns="45719" rIns="45719">
            <a:spAutoFit/>
          </a:bodyPr>
          <a:lstStyle/>
          <a:p>
            <a:pPr>
              <a:defRPr sz="1500"/>
            </a:pPr>
            <a:r>
              <a:rPr b="1" dirty="0" smtClean="0"/>
              <a:t>“People </a:t>
            </a:r>
            <a:r>
              <a:rPr b="1" dirty="0"/>
              <a:t>are human beings, not just souls to be won. They are valuable for who they are, not merely for the responses </a:t>
            </a:r>
            <a:r>
              <a:rPr b="1" dirty="0" smtClean="0"/>
              <a:t>they </a:t>
            </a:r>
            <a:r>
              <a:rPr b="1" dirty="0"/>
              <a:t>make. We must be careful not to manipulate them. If we know how to present the Good News of Jesus Christ, in an open, natural way, there is a good possibility they will respond.</a:t>
            </a:r>
          </a:p>
          <a:p>
            <a:pPr>
              <a:defRPr sz="1200"/>
            </a:pPr>
            <a:r>
              <a:rPr dirty="0"/>
              <a:t>(E. M. Griffin in ‘The Mind Changers’)</a:t>
            </a:r>
          </a:p>
        </p:txBody>
      </p:sp>
      <p:sp>
        <p:nvSpPr>
          <p:cNvPr id="145" name="Shape 145"/>
          <p:cNvSpPr/>
          <p:nvPr/>
        </p:nvSpPr>
        <p:spPr>
          <a:xfrm>
            <a:off x="659948" y="2347001"/>
            <a:ext cx="7560841" cy="3835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marL="342900" indent="-342900">
              <a:buSzPct val="100000"/>
              <a:buFont typeface="Wingdings"/>
              <a:buChar char="✓"/>
              <a:defRPr sz="2000"/>
            </a:lvl1pPr>
          </a:lstStyle>
          <a:p>
            <a:r>
              <a:t>being willing to break social and cultural barriers to share</a:t>
            </a:r>
          </a:p>
        </p:txBody>
      </p:sp>
      <p:sp>
        <p:nvSpPr>
          <p:cNvPr id="146" name="Shape 146"/>
          <p:cNvSpPr/>
          <p:nvPr/>
        </p:nvSpPr>
        <p:spPr>
          <a:xfrm>
            <a:off x="909804" y="2842655"/>
            <a:ext cx="7560841" cy="3835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marL="342900" indent="-342900">
              <a:buSzPct val="100000"/>
              <a:buFont typeface="Wingdings"/>
              <a:buChar char="✓"/>
              <a:defRPr sz="2000"/>
            </a:lvl1pPr>
          </a:lstStyle>
          <a:p>
            <a:r>
              <a:t>sensitive to people’s real needs</a:t>
            </a:r>
          </a:p>
        </p:txBody>
      </p:sp>
      <p:sp>
        <p:nvSpPr>
          <p:cNvPr id="147" name="Shape 147"/>
          <p:cNvSpPr/>
          <p:nvPr/>
        </p:nvSpPr>
        <p:spPr>
          <a:xfrm>
            <a:off x="1127098" y="3320587"/>
            <a:ext cx="7560841" cy="3835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marL="342900" indent="-342900">
              <a:buSzPct val="100000"/>
              <a:buFont typeface="Wingdings"/>
              <a:buChar char="✓"/>
              <a:defRPr sz="2000"/>
            </a:lvl1pPr>
          </a:lstStyle>
          <a:p>
            <a:r>
              <a:t>with an ability to handle evasions</a:t>
            </a:r>
          </a:p>
        </p:txBody>
      </p:sp>
      <p:sp>
        <p:nvSpPr>
          <p:cNvPr id="148" name="Shape 148"/>
          <p:cNvSpPr/>
          <p:nvPr/>
        </p:nvSpPr>
        <p:spPr>
          <a:xfrm>
            <a:off x="1335169" y="3840410"/>
            <a:ext cx="7560841" cy="3835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marL="342900" indent="-342900">
              <a:buSzPct val="100000"/>
              <a:buFont typeface="Wingdings"/>
              <a:buChar char="✓"/>
              <a:defRPr sz="2000"/>
            </a:lvl1pPr>
          </a:lstStyle>
          <a:p>
            <a:r>
              <a:t>present clearly and simply who Jesus is (focus on him) </a:t>
            </a:r>
          </a:p>
        </p:txBody>
      </p:sp>
      <p:sp>
        <p:nvSpPr>
          <p:cNvPr id="149" name="Shape 149"/>
          <p:cNvSpPr/>
          <p:nvPr/>
        </p:nvSpPr>
        <p:spPr>
          <a:xfrm>
            <a:off x="1514821" y="4392792"/>
            <a:ext cx="7560841" cy="3835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marL="342900" indent="-342900">
              <a:buSzPct val="100000"/>
              <a:buFont typeface="Wingdings"/>
              <a:buChar char="✓"/>
              <a:defRPr sz="2000"/>
            </a:lvl1pPr>
          </a:lstStyle>
          <a:p>
            <a:r>
              <a:t>have a real desire to share Jesus with others </a:t>
            </a:r>
          </a:p>
        </p:txBody>
      </p:sp>
      <p:sp>
        <p:nvSpPr>
          <p:cNvPr id="150" name="Shape 150"/>
          <p:cNvSpPr/>
          <p:nvPr/>
        </p:nvSpPr>
        <p:spPr>
          <a:xfrm>
            <a:off x="1769309" y="4891670"/>
            <a:ext cx="7560841" cy="3835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marL="342900" indent="-342900">
              <a:buSzPct val="100000"/>
              <a:buFont typeface="Wingdings"/>
              <a:buChar char="✓"/>
              <a:defRPr sz="2000"/>
            </a:lvl1pPr>
          </a:lstStyle>
          <a:p>
            <a:r>
              <a:t>and be willing to take the initiative</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4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14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14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5" nodeType="clickEffect">
                                  <p:stCondLst>
                                    <p:cond delay="0"/>
                                  </p:stCondLst>
                                  <p:iterate>
                                    <p:tmAbs val="0"/>
                                  </p:iterate>
                                  <p:childTnLst>
                                    <p:set>
                                      <p:cBhvr>
                                        <p:cTn id="18" fill="hold"/>
                                        <p:tgtEl>
                                          <p:spTgt spid="14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6" nodeType="clickEffect">
                                  <p:stCondLst>
                                    <p:cond delay="0"/>
                                  </p:stCondLst>
                                  <p:iterate>
                                    <p:tmAbs val="0"/>
                                  </p:iterate>
                                  <p:childTnLst>
                                    <p:set>
                                      <p:cBhvr>
                                        <p:cTn id="22" fill="hold"/>
                                        <p:tgtEl>
                                          <p:spTgt spid="14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7" nodeType="clickEffect">
                                  <p:stCondLst>
                                    <p:cond delay="0"/>
                                  </p:stCondLst>
                                  <p:iterate>
                                    <p:tmAbs val="0"/>
                                  </p:iterate>
                                  <p:childTnLst>
                                    <p:set>
                                      <p:cBhvr>
                                        <p:cTn id="26" fill="hold"/>
                                        <p:tgtEl>
                                          <p:spTgt spid="14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8" nodeType="clickEffect">
                                  <p:stCondLst>
                                    <p:cond delay="0"/>
                                  </p:stCondLst>
                                  <p:iterate>
                                    <p:tmAbs val="0"/>
                                  </p:iterate>
                                  <p:childTnLst>
                                    <p:set>
                                      <p:cBhvr>
                                        <p:cTn id="30" fill="hold"/>
                                        <p:tgtEl>
                                          <p:spTgt spid="14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9" nodeType="clickEffect">
                                  <p:stCondLst>
                                    <p:cond delay="0"/>
                                  </p:stCondLst>
                                  <p:iterate>
                                    <p:tmAbs val="0"/>
                                  </p:iterate>
                                  <p:childTnLst>
                                    <p:set>
                                      <p:cBhvr>
                                        <p:cTn id="34" fill="hold"/>
                                        <p:tgtEl>
                                          <p:spTgt spid="14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0" nodeType="clickEffect">
                                  <p:stCondLst>
                                    <p:cond delay="0"/>
                                  </p:stCondLst>
                                  <p:iterate>
                                    <p:tmAbs val="0"/>
                                  </p:iterate>
                                  <p:childTnLst>
                                    <p:set>
                                      <p:cBhvr>
                                        <p:cTn id="38" fill="hold"/>
                                        <p:tgtEl>
                                          <p:spTgt spid="15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 grpId="1" animBg="1" advAuto="0"/>
      <p:bldP spid="142" grpId="2" animBg="1" advAuto="0"/>
      <p:bldP spid="143" grpId="3" animBg="1" advAuto="0"/>
      <p:bldP spid="144" grpId="0" animBg="1"/>
      <p:bldP spid="145" grpId="5" animBg="1" advAuto="0"/>
      <p:bldP spid="146" grpId="6" animBg="1" advAuto="0"/>
      <p:bldP spid="147" grpId="7" animBg="1" advAuto="0"/>
      <p:bldP spid="148" grpId="8" animBg="1" advAuto="0"/>
      <p:bldP spid="149" grpId="9" animBg="1" advAuto="0"/>
      <p:bldP spid="150" grpId="10" animBg="1" advAuto="0"/>
    </p:bldLst>
  </p:timing>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TotalTime>
  <Words>449</Words>
  <Application>Microsoft Office PowerPoint</Application>
  <PresentationFormat>On-screen Show (4:3)</PresentationFormat>
  <Paragraphs>44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By the well - the Great Communicator</dc:title>
  <dc:creator>Geoff Emonson</dc:creator>
  <cp:lastModifiedBy>Geoff Emonson</cp:lastModifiedBy>
  <cp:revision>4</cp:revision>
  <dcterms:modified xsi:type="dcterms:W3CDTF">2018-03-08T08:35:01Z</dcterms:modified>
</cp:coreProperties>
</file>