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61" r:id="rId2"/>
    <p:sldId id="278" r:id="rId3"/>
    <p:sldId id="256" r:id="rId4"/>
    <p:sldId id="257" r:id="rId5"/>
    <p:sldId id="259" r:id="rId6"/>
    <p:sldId id="258" r:id="rId7"/>
    <p:sldId id="263" r:id="rId8"/>
    <p:sldId id="264" r:id="rId9"/>
    <p:sldId id="265" r:id="rId10"/>
    <p:sldId id="280" r:id="rId11"/>
    <p:sldId id="266" r:id="rId12"/>
    <p:sldId id="267" r:id="rId13"/>
    <p:sldId id="268" r:id="rId14"/>
    <p:sldId id="270" r:id="rId15"/>
    <p:sldId id="279" r:id="rId16"/>
    <p:sldId id="281" r:id="rId17"/>
    <p:sldId id="272" r:id="rId18"/>
    <p:sldId id="274" r:id="rId19"/>
    <p:sldId id="277"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07" autoAdjust="0"/>
    <p:restoredTop sz="94328" autoAdjust="0"/>
  </p:normalViewPr>
  <p:slideViewPr>
    <p:cSldViewPr snapToGrid="0">
      <p:cViewPr>
        <p:scale>
          <a:sx n="50" d="100"/>
          <a:sy n="50" d="100"/>
        </p:scale>
        <p:origin x="29"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2D33C-3193-43A2-A9B4-D5399A531A4E}" type="datetimeFigureOut">
              <a:rPr lang="fr-FR" smtClean="0"/>
              <a:t>13/05/2018</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0E827-814F-4955-B05F-EF4668475221}" type="slidenum">
              <a:rPr lang="fr-FR" smtClean="0"/>
              <a:t>‹N°›</a:t>
            </a:fld>
            <a:endParaRPr lang="fr-FR" dirty="0"/>
          </a:p>
        </p:txBody>
      </p:sp>
    </p:spTree>
    <p:extLst>
      <p:ext uri="{BB962C8B-B14F-4D97-AF65-F5344CB8AC3E}">
        <p14:creationId xmlns:p14="http://schemas.microsoft.com/office/powerpoint/2010/main" val="408513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Intro personnelle.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Australienne, Afrique, France, épouse d’un pasteur, donc différentes églises et régions. Mère de 3 enfants qui sont déjà passés par l’adolescence. Le changement je connais ! Trouver ma place dans la Commission d’év avec Vitalité : bilingue, bi culturelle, fondement biblique qui me conforte dans ce que je comprends de nos églises et de ce que Dieu veut pour son Eglise. Et je suis encore en route : je vous raconterai une petite histoire personnelle tout à l’heure.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defRPr/>
            </a:pPr>
            <a:fld id="{815A626E-C7CF-417A-91A9-B3CAA23BB550}" type="slidenum">
              <a:rPr lang="fr-FR" smtClean="0"/>
              <a:pPr>
                <a:defRPr/>
              </a:pPr>
              <a:t>1</a:t>
            </a:fld>
            <a:endParaRPr lang="fr-FR" dirty="0"/>
          </a:p>
        </p:txBody>
      </p:sp>
    </p:spTree>
    <p:extLst>
      <p:ext uri="{BB962C8B-B14F-4D97-AF65-F5344CB8AC3E}">
        <p14:creationId xmlns:p14="http://schemas.microsoft.com/office/powerpoint/2010/main" val="102803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john+14:4-7&amp;version=NIV#fen-NIV-26676a"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9733" y="365723"/>
            <a:ext cx="8911687" cy="1280890"/>
          </a:xfrm>
        </p:spPr>
        <p:txBody>
          <a:bodyPr/>
          <a:lstStyle/>
          <a:p>
            <a:r>
              <a:rPr lang="fr-FR" sz="2800" dirty="0"/>
              <a:t>BONJOUR!!</a:t>
            </a:r>
          </a:p>
        </p:txBody>
      </p:sp>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73969" y="365723"/>
            <a:ext cx="6190766" cy="4736904"/>
          </a:xfrm>
        </p:spPr>
      </p:pic>
      <p:sp>
        <p:nvSpPr>
          <p:cNvPr id="4" name="Espace réservé du numéro de diapositive 3"/>
          <p:cNvSpPr>
            <a:spLocks noGrp="1"/>
          </p:cNvSpPr>
          <p:nvPr>
            <p:ph type="sldNum" sz="quarter" idx="12"/>
          </p:nvPr>
        </p:nvSpPr>
        <p:spPr/>
        <p:txBody>
          <a:bodyPr/>
          <a:lstStyle/>
          <a:p>
            <a:pPr>
              <a:defRPr/>
            </a:pPr>
            <a:fld id="{5A90010A-D600-4603-8058-BAC03996D240}" type="slidenum">
              <a:rPr lang="fr-FR" smtClean="0"/>
              <a:pPr>
                <a:defRPr/>
              </a:pPr>
              <a:t>1</a:t>
            </a:fld>
            <a:endParaRPr lang="fr-FR"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926" y="4364897"/>
            <a:ext cx="2234052" cy="73773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925" y="5652272"/>
            <a:ext cx="6517146" cy="864096"/>
          </a:xfrm>
          <a:prstGeom prst="rect">
            <a:avLst/>
          </a:prstGeom>
        </p:spPr>
      </p:pic>
    </p:spTree>
    <p:extLst>
      <p:ext uri="{BB962C8B-B14F-4D97-AF65-F5344CB8AC3E}">
        <p14:creationId xmlns:p14="http://schemas.microsoft.com/office/powerpoint/2010/main" val="420770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683BD-E54B-4677-987F-5D89B33BAE2E}"/>
              </a:ext>
            </a:extLst>
          </p:cNvPr>
          <p:cNvSpPr>
            <a:spLocks noGrp="1"/>
          </p:cNvSpPr>
          <p:nvPr>
            <p:ph type="ctrTitle"/>
          </p:nvPr>
        </p:nvSpPr>
        <p:spPr/>
        <p:txBody>
          <a:bodyPr>
            <a:normAutofit/>
          </a:bodyPr>
          <a:lstStyle/>
          <a:p>
            <a:r>
              <a:rPr lang="fr-FR" sz="6000" dirty="0"/>
              <a:t>1. TRUST</a:t>
            </a:r>
          </a:p>
        </p:txBody>
      </p:sp>
      <p:sp>
        <p:nvSpPr>
          <p:cNvPr id="4" name="Sous-titre 3">
            <a:extLst>
              <a:ext uri="{FF2B5EF4-FFF2-40B4-BE49-F238E27FC236}">
                <a16:creationId xmlns:a16="http://schemas.microsoft.com/office/drawing/2014/main" id="{3002E7F3-FF6B-4747-AA42-6CD1D4A4E18D}"/>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35160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pPr>
              <a:lnSpc>
                <a:spcPct val="120000"/>
              </a:lnSpc>
              <a:spcAft>
                <a:spcPts val="700"/>
              </a:spcAft>
            </a:pPr>
            <a:r>
              <a:rPr lang="en-AU" sz="2000" dirty="0">
                <a:latin typeface="Calibri" panose="020F0502020204030204" pitchFamily="34" charset="0"/>
                <a:ea typeface="Calibri" panose="020F0502020204030204" pitchFamily="34" charset="0"/>
                <a:cs typeface="Times New Roman" panose="02020603050405020304" pitchFamily="18" charset="0"/>
              </a:rPr>
              <a:t>The main work of the Holy Spirit is to restore the lost soul to an intimate relationship with God. </a:t>
            </a:r>
            <a:r>
              <a:rPr lang="fr-FR" sz="2000" dirty="0">
                <a:latin typeface="Calibri" panose="020F0502020204030204" pitchFamily="34" charset="0"/>
                <a:ea typeface="Calibri" panose="020F0502020204030204" pitchFamily="34" charset="0"/>
                <a:cs typeface="Times New Roman" panose="02020603050405020304" pitchFamily="18" charset="0"/>
              </a:rPr>
              <a:t>This happens through being </a:t>
            </a:r>
            <a:r>
              <a:rPr lang="fr-FR" sz="2000" dirty="0" err="1">
                <a:latin typeface="Calibri" panose="020F0502020204030204" pitchFamily="34" charset="0"/>
                <a:ea typeface="Calibri" panose="020F0502020204030204" pitchFamily="34" charset="0"/>
                <a:cs typeface="Times New Roman" panose="02020603050405020304" pitchFamily="18" charset="0"/>
              </a:rPr>
              <a:t>reborn</a:t>
            </a:r>
            <a:r>
              <a:rPr lang="fr-FR" sz="2000" dirty="0">
                <a:latin typeface="Calibri" panose="020F0502020204030204" pitchFamily="34" charset="0"/>
                <a:ea typeface="Calibri" panose="020F0502020204030204" pitchFamily="34" charset="0"/>
                <a:cs typeface="Times New Roman" panose="02020603050405020304" pitchFamily="18" charset="0"/>
              </a:rPr>
              <a:t> </a:t>
            </a:r>
            <a:r>
              <a:rPr lang="fr-FR" sz="2000" dirty="0" err="1">
                <a:latin typeface="Calibri" panose="020F0502020204030204" pitchFamily="34" charset="0"/>
                <a:ea typeface="Calibri" panose="020F0502020204030204" pitchFamily="34" charset="0"/>
                <a:cs typeface="Times New Roman" panose="02020603050405020304" pitchFamily="18" charset="0"/>
              </a:rPr>
              <a:t>spiritually</a:t>
            </a:r>
            <a:r>
              <a:rPr lang="fr-FR" sz="2000" dirty="0">
                <a:latin typeface="Calibri" panose="020F0502020204030204" pitchFamily="34" charset="0"/>
                <a:ea typeface="Calibri" panose="020F0502020204030204" pitchFamily="34" charset="0"/>
                <a:cs typeface="Times New Roman" panose="02020603050405020304" pitchFamily="18" charset="0"/>
              </a:rPr>
              <a:t> …. God wants worshippers before he needs workers. </a:t>
            </a:r>
            <a:r>
              <a:rPr lang="en-AU" sz="2000" dirty="0">
                <a:latin typeface="Calibri" panose="020F0502020204030204" pitchFamily="34" charset="0"/>
                <a:ea typeface="Calibri" panose="020F0502020204030204" pitchFamily="34" charset="0"/>
                <a:cs typeface="Times New Roman" panose="02020603050405020304" pitchFamily="18" charset="0"/>
              </a:rPr>
              <a:t>In fact, the only workers He can really use are those who have learnt the art of worship….The gifts and the power necessary to serve can be given by the Holy Spirit, but holiness and worship in the Spirit must come first.</a:t>
            </a:r>
            <a:endParaRPr lang="fr-FR" sz="2000" dirty="0"/>
          </a:p>
        </p:txBody>
      </p:sp>
      <p:sp>
        <p:nvSpPr>
          <p:cNvPr id="6" name="Espace réservé du texte 5"/>
          <p:cNvSpPr>
            <a:spLocks noGrp="1"/>
          </p:cNvSpPr>
          <p:nvPr>
            <p:ph type="body" sz="quarter" idx="13"/>
          </p:nvPr>
        </p:nvSpPr>
        <p:spPr/>
        <p:txBody>
          <a:bodyPr/>
          <a:lstStyle/>
          <a:p>
            <a:endParaRPr lang="fr-FR" dirty="0"/>
          </a:p>
        </p:txBody>
      </p:sp>
      <p:sp>
        <p:nvSpPr>
          <p:cNvPr id="5" name="Espace réservé du texte 4"/>
          <p:cNvSpPr>
            <a:spLocks noGrp="1"/>
          </p:cNvSpPr>
          <p:nvPr>
            <p:ph type="body" idx="1"/>
          </p:nvPr>
        </p:nvSpPr>
        <p:spPr/>
        <p:txBody>
          <a:bodyPr/>
          <a:lstStyle/>
          <a:p>
            <a:r>
              <a:rPr lang="fr-FR" dirty="0"/>
              <a:t>A. W. Tozer, </a:t>
            </a:r>
            <a:r>
              <a:rPr lang="fr-FR" i="1" kern="150" dirty="0">
                <a:latin typeface="Liberation Serif" panose="02020603050405020304" pitchFamily="18" charset="0"/>
                <a:ea typeface="SimSun" panose="02010600030101010101" pitchFamily="2" charset="-122"/>
                <a:cs typeface="Mangal"/>
              </a:rPr>
              <a:t>That Incredible Christian</a:t>
            </a:r>
            <a:r>
              <a:rPr lang="fr-FR" kern="150" dirty="0">
                <a:latin typeface="Liberation Serif" panose="02020603050405020304" pitchFamily="18" charset="0"/>
                <a:ea typeface="SimSun" panose="02010600030101010101" pitchFamily="2" charset="-122"/>
                <a:cs typeface="Mangal"/>
              </a:rPr>
              <a:t>, pp 36-37.</a:t>
            </a:r>
            <a:br>
              <a:rPr lang="fr-FR" kern="150" dirty="0">
                <a:latin typeface="Liberation Serif" panose="02020603050405020304" pitchFamily="18" charset="0"/>
                <a:ea typeface="SimSun" panose="02010600030101010101" pitchFamily="2" charset="-122"/>
                <a:cs typeface="Mangal"/>
              </a:rPr>
            </a:br>
            <a:endParaRPr lang="fr-FR" dirty="0"/>
          </a:p>
        </p:txBody>
      </p:sp>
    </p:spTree>
    <p:extLst>
      <p:ext uri="{BB962C8B-B14F-4D97-AF65-F5344CB8AC3E}">
        <p14:creationId xmlns:p14="http://schemas.microsoft.com/office/powerpoint/2010/main" val="266749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AU" baseline="30000" dirty="0"/>
              <a:t> </a:t>
            </a:r>
            <a:r>
              <a:rPr lang="en-AU" b="1" baseline="30000" dirty="0"/>
              <a:t>Then you will know which way to go, since you have never been this way before.</a:t>
            </a:r>
            <a:endParaRPr lang="fr-FR" dirty="0">
              <a:latin typeface="+mn-lt"/>
            </a:endParaRPr>
          </a:p>
        </p:txBody>
      </p:sp>
      <p:sp>
        <p:nvSpPr>
          <p:cNvPr id="3" name="Espace réservé du texte 2"/>
          <p:cNvSpPr>
            <a:spLocks noGrp="1"/>
          </p:cNvSpPr>
          <p:nvPr>
            <p:ph type="body" sz="quarter" idx="13"/>
          </p:nvPr>
        </p:nvSpPr>
        <p:spPr/>
        <p:txBody>
          <a:bodyPr/>
          <a:lstStyle/>
          <a:p>
            <a:endParaRPr lang="fr-FR" dirty="0"/>
          </a:p>
        </p:txBody>
      </p:sp>
      <p:sp>
        <p:nvSpPr>
          <p:cNvPr id="4" name="Espace réservé du texte 3"/>
          <p:cNvSpPr>
            <a:spLocks noGrp="1"/>
          </p:cNvSpPr>
          <p:nvPr>
            <p:ph type="body" idx="1"/>
          </p:nvPr>
        </p:nvSpPr>
        <p:spPr/>
        <p:txBody>
          <a:bodyPr>
            <a:normAutofit/>
          </a:bodyPr>
          <a:lstStyle/>
          <a:p>
            <a:pPr algn="ctr"/>
            <a:r>
              <a:rPr lang="fr-FR" sz="2400" dirty="0"/>
              <a:t>Joshua 3: 4</a:t>
            </a:r>
          </a:p>
        </p:txBody>
      </p:sp>
    </p:spTree>
    <p:extLst>
      <p:ext uri="{BB962C8B-B14F-4D97-AF65-F5344CB8AC3E}">
        <p14:creationId xmlns:p14="http://schemas.microsoft.com/office/powerpoint/2010/main" val="349667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en-US" sz="2800" dirty="0"/>
            </a:br>
            <a:r>
              <a:rPr lang="en-US" sz="2800" baseline="30000" dirty="0"/>
              <a:t>6 </a:t>
            </a:r>
            <a:r>
              <a:rPr lang="en-US" sz="2800" dirty="0"/>
              <a:t>Jesus answered, “I am the way and the truth and the life. No one comes to the Father except through me. </a:t>
            </a:r>
            <a:r>
              <a:rPr lang="en-US" sz="2800" baseline="30000" dirty="0"/>
              <a:t>7 </a:t>
            </a:r>
            <a:r>
              <a:rPr lang="en-US" sz="2800" dirty="0"/>
              <a:t>If you really know me, you will know</a:t>
            </a:r>
            <a:r>
              <a:rPr lang="en-US" sz="2800" baseline="30000" dirty="0"/>
              <a:t>[</a:t>
            </a:r>
            <a:r>
              <a:rPr lang="en-US" sz="2800" baseline="30000" dirty="0">
                <a:hlinkClick r:id="rId2" tooltip="See footnote a"/>
              </a:rPr>
              <a:t>a</a:t>
            </a:r>
            <a:r>
              <a:rPr lang="en-US" sz="2800" baseline="30000" dirty="0"/>
              <a:t>]</a:t>
            </a:r>
            <a:r>
              <a:rPr lang="en-US" sz="2800" dirty="0"/>
              <a:t> my Father as well. From now on, you do know him and have seen him.”</a:t>
            </a:r>
            <a:br>
              <a:rPr lang="en-US" sz="2800" dirty="0"/>
            </a:br>
            <a:endParaRPr lang="fr-FR" sz="2800" dirty="0">
              <a:latin typeface="+mn-lt"/>
            </a:endParaRPr>
          </a:p>
        </p:txBody>
      </p:sp>
      <p:sp>
        <p:nvSpPr>
          <p:cNvPr id="3" name="Espace réservé du texte 2"/>
          <p:cNvSpPr>
            <a:spLocks noGrp="1"/>
          </p:cNvSpPr>
          <p:nvPr>
            <p:ph type="body" sz="quarter" idx="13"/>
          </p:nvPr>
        </p:nvSpPr>
        <p:spPr/>
        <p:txBody>
          <a:bodyPr/>
          <a:lstStyle/>
          <a:p>
            <a:endParaRPr lang="fr-FR" dirty="0"/>
          </a:p>
        </p:txBody>
      </p:sp>
      <p:sp>
        <p:nvSpPr>
          <p:cNvPr id="4" name="Espace réservé du texte 3"/>
          <p:cNvSpPr>
            <a:spLocks noGrp="1"/>
          </p:cNvSpPr>
          <p:nvPr>
            <p:ph type="body" idx="1"/>
          </p:nvPr>
        </p:nvSpPr>
        <p:spPr/>
        <p:txBody>
          <a:bodyPr>
            <a:normAutofit/>
          </a:bodyPr>
          <a:lstStyle/>
          <a:p>
            <a:pPr algn="ctr"/>
            <a:r>
              <a:rPr lang="fr-FR" sz="2400" dirty="0">
                <a:ea typeface="Calibri" panose="020F0502020204030204" pitchFamily="34" charset="0"/>
                <a:cs typeface="Times New Roman" panose="02020603050405020304" pitchFamily="18" charset="0"/>
              </a:rPr>
              <a:t>John 14 : 4-7</a:t>
            </a:r>
            <a:endParaRPr lang="fr-FR" sz="2400" dirty="0"/>
          </a:p>
        </p:txBody>
      </p:sp>
    </p:spTree>
    <p:extLst>
      <p:ext uri="{BB962C8B-B14F-4D97-AF65-F5344CB8AC3E}">
        <p14:creationId xmlns:p14="http://schemas.microsoft.com/office/powerpoint/2010/main" val="277673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sz="3200" dirty="0"/>
              <a:t>2.	GOD’S PROJECT – POSSESS THE PROMISED LAND – EXPERIENCE </a:t>
            </a:r>
            <a:r>
              <a:rPr lang="en-US" sz="3200" b="1" dirty="0"/>
              <a:t>CHANGE</a:t>
            </a:r>
            <a:r>
              <a:rPr lang="en-US" sz="3200" dirty="0"/>
              <a:t> </a:t>
            </a:r>
            <a:endParaRPr lang="fr-FR" sz="3200" dirty="0"/>
          </a:p>
        </p:txBody>
      </p:sp>
      <p:sp>
        <p:nvSpPr>
          <p:cNvPr id="3" name="Sous-titre 2"/>
          <p:cNvSpPr>
            <a:spLocks noGrp="1"/>
          </p:cNvSpPr>
          <p:nvPr>
            <p:ph type="subTitle" idx="1"/>
          </p:nvPr>
        </p:nvSpPr>
        <p:spPr/>
        <p:txBody>
          <a:bodyPr>
            <a:normAutofit lnSpcReduction="10000"/>
          </a:bodyPr>
          <a:lstStyle/>
          <a:p>
            <a:endParaRPr lang="en-US" dirty="0"/>
          </a:p>
          <a:p>
            <a:endParaRPr lang="en-US" dirty="0"/>
          </a:p>
          <a:p>
            <a:r>
              <a:rPr lang="en-US" dirty="0"/>
              <a:t>“</a:t>
            </a:r>
            <a:r>
              <a:rPr lang="en-AU" dirty="0"/>
              <a:t>So the people crossed over opposite Jericho.</a:t>
            </a:r>
            <a:r>
              <a:rPr lang="en-US" dirty="0"/>
              <a:t>…”Joshua 3:16</a:t>
            </a:r>
            <a:endParaRPr lang="fr-FR" dirty="0"/>
          </a:p>
        </p:txBody>
      </p:sp>
    </p:spTree>
    <p:extLst>
      <p:ext uri="{BB962C8B-B14F-4D97-AF65-F5344CB8AC3E}">
        <p14:creationId xmlns:p14="http://schemas.microsoft.com/office/powerpoint/2010/main" val="402908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DD0AA-63DB-474B-A2C6-832F26D067F0}"/>
              </a:ext>
            </a:extLst>
          </p:cNvPr>
          <p:cNvSpPr>
            <a:spLocks noGrp="1"/>
          </p:cNvSpPr>
          <p:nvPr>
            <p:ph type="title"/>
          </p:nvPr>
        </p:nvSpPr>
        <p:spPr/>
        <p:txBody>
          <a:bodyPr/>
          <a:lstStyle/>
          <a:p>
            <a:r>
              <a:rPr lang="fr-FR" dirty="0"/>
              <a:t>We have a choice:</a:t>
            </a:r>
          </a:p>
        </p:txBody>
      </p:sp>
      <p:sp>
        <p:nvSpPr>
          <p:cNvPr id="3" name="Espace réservé du contenu 2">
            <a:extLst>
              <a:ext uri="{FF2B5EF4-FFF2-40B4-BE49-F238E27FC236}">
                <a16:creationId xmlns:a16="http://schemas.microsoft.com/office/drawing/2014/main" id="{633AB234-C57B-4132-BDF2-ADCC3D598F07}"/>
              </a:ext>
            </a:extLst>
          </p:cNvPr>
          <p:cNvSpPr>
            <a:spLocks noGrp="1"/>
          </p:cNvSpPr>
          <p:nvPr>
            <p:ph idx="1"/>
          </p:nvPr>
        </p:nvSpPr>
        <p:spPr/>
        <p:txBody>
          <a:bodyPr>
            <a:normAutofit/>
          </a:bodyPr>
          <a:lstStyle/>
          <a:p>
            <a:pPr>
              <a:buFont typeface="Wingdings" panose="05000000000000000000" pitchFamily="2" charset="2"/>
              <a:buChar char="Ø"/>
            </a:pPr>
            <a:r>
              <a:rPr lang="fr-FR" sz="2800" dirty="0"/>
              <a:t>If change is organic, then it is inevitable.</a:t>
            </a:r>
          </a:p>
          <a:p>
            <a:pPr>
              <a:buFont typeface="Wingdings" panose="05000000000000000000" pitchFamily="2" charset="2"/>
              <a:buChar char="Ø"/>
            </a:pPr>
            <a:r>
              <a:rPr lang="fr-FR" sz="2800" dirty="0"/>
              <a:t>Rejecting change is not an option.</a:t>
            </a:r>
          </a:p>
          <a:p>
            <a:pPr>
              <a:buFont typeface="Wingdings" panose="05000000000000000000" pitchFamily="2" charset="2"/>
              <a:buChar char="Ø"/>
            </a:pPr>
            <a:r>
              <a:rPr lang="fr-FR" sz="2800" dirty="0"/>
              <a:t>We can choose: deep change or slow death.</a:t>
            </a:r>
          </a:p>
          <a:p>
            <a:pPr lvl="1">
              <a:buFont typeface="Wingdings" panose="05000000000000000000" pitchFamily="2" charset="2"/>
              <a:buChar char="Ø"/>
            </a:pPr>
            <a:r>
              <a:rPr lang="fr-FR" sz="2800" dirty="0"/>
              <a:t>Continual renewal or gradual atrophy.</a:t>
            </a:r>
          </a:p>
          <a:p>
            <a:pPr marL="457200" lvl="1" indent="0">
              <a:buNone/>
            </a:pPr>
            <a:r>
              <a:rPr lang="fr-FR" sz="2800" dirty="0"/>
              <a:t>WE CAN CHOOSE!</a:t>
            </a:r>
          </a:p>
          <a:p>
            <a:pPr>
              <a:buFont typeface="Wingdings" panose="05000000000000000000" pitchFamily="2" charset="2"/>
              <a:buChar char="Ø"/>
            </a:pPr>
            <a:endParaRPr lang="fr-FR" sz="2800" dirty="0"/>
          </a:p>
        </p:txBody>
      </p:sp>
    </p:spTree>
    <p:extLst>
      <p:ext uri="{BB962C8B-B14F-4D97-AF65-F5344CB8AC3E}">
        <p14:creationId xmlns:p14="http://schemas.microsoft.com/office/powerpoint/2010/main" val="321536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848760-5AD7-4B97-B547-81645BE82D5A}"/>
              </a:ext>
            </a:extLst>
          </p:cNvPr>
          <p:cNvSpPr>
            <a:spLocks noGrp="1"/>
          </p:cNvSpPr>
          <p:nvPr>
            <p:ph type="title"/>
          </p:nvPr>
        </p:nvSpPr>
        <p:spPr/>
        <p:txBody>
          <a:bodyPr/>
          <a:lstStyle/>
          <a:p>
            <a:r>
              <a:rPr lang="fr-FR" dirty="0"/>
              <a:t>HEALTHY MISSIONAL CHANGE =</a:t>
            </a:r>
          </a:p>
        </p:txBody>
      </p:sp>
      <p:sp>
        <p:nvSpPr>
          <p:cNvPr id="5" name="Espace réservé du contenu 4">
            <a:extLst>
              <a:ext uri="{FF2B5EF4-FFF2-40B4-BE49-F238E27FC236}">
                <a16:creationId xmlns:a16="http://schemas.microsoft.com/office/drawing/2014/main" id="{F93A16AE-A0E5-4D94-9D86-4B392A9491E3}"/>
              </a:ext>
            </a:extLst>
          </p:cNvPr>
          <p:cNvSpPr>
            <a:spLocks noGrp="1"/>
          </p:cNvSpPr>
          <p:nvPr>
            <p:ph idx="1"/>
          </p:nvPr>
        </p:nvSpPr>
        <p:spPr>
          <a:xfrm>
            <a:off x="2589212" y="2133600"/>
            <a:ext cx="8915400" cy="2453640"/>
          </a:xfrm>
        </p:spPr>
        <p:txBody>
          <a:bodyPr>
            <a:normAutofit/>
          </a:bodyPr>
          <a:lstStyle/>
          <a:p>
            <a:r>
              <a:rPr lang="fr-FR" sz="2400" dirty="0" err="1"/>
              <a:t>Healthy</a:t>
            </a:r>
            <a:r>
              <a:rPr lang="fr-FR" sz="2400" dirty="0"/>
              <a:t> = </a:t>
            </a:r>
            <a:r>
              <a:rPr lang="fr-FR" sz="2400" dirty="0" err="1"/>
              <a:t>pursuing</a:t>
            </a:r>
            <a:r>
              <a:rPr lang="fr-FR" sz="2400" dirty="0"/>
              <a:t> Christ (</a:t>
            </a:r>
            <a:r>
              <a:rPr lang="fr-FR" sz="2400" dirty="0" err="1"/>
              <a:t>compelled</a:t>
            </a:r>
            <a:r>
              <a:rPr lang="fr-FR" sz="2400" dirty="0"/>
              <a:t> by Christ)</a:t>
            </a:r>
          </a:p>
          <a:p>
            <a:endParaRPr lang="fr-FR" sz="2400" dirty="0"/>
          </a:p>
          <a:p>
            <a:r>
              <a:rPr lang="fr-FR" sz="2400" dirty="0" err="1"/>
              <a:t>Missional</a:t>
            </a:r>
            <a:r>
              <a:rPr lang="fr-FR" sz="2400" dirty="0"/>
              <a:t> = </a:t>
            </a:r>
            <a:r>
              <a:rPr lang="fr-FR" sz="2400" dirty="0" err="1"/>
              <a:t>pursuing</a:t>
            </a:r>
            <a:r>
              <a:rPr lang="fr-FR" sz="2400" dirty="0"/>
              <a:t> </a:t>
            </a:r>
            <a:r>
              <a:rPr lang="fr-FR" sz="2400" dirty="0" err="1"/>
              <a:t>Christ’s</a:t>
            </a:r>
            <a:r>
              <a:rPr lang="fr-FR" sz="2400" dirty="0"/>
              <a:t> </a:t>
            </a:r>
            <a:r>
              <a:rPr lang="fr-FR" sz="2400" dirty="0" err="1"/>
              <a:t>priorities</a:t>
            </a:r>
            <a:r>
              <a:rPr lang="fr-FR" sz="2400" dirty="0"/>
              <a:t> in the world</a:t>
            </a:r>
          </a:p>
          <a:p>
            <a:endParaRPr lang="fr-FR" sz="2400" dirty="0"/>
          </a:p>
          <a:p>
            <a:r>
              <a:rPr lang="fr-FR" sz="2400" dirty="0"/>
              <a:t>Change = </a:t>
            </a:r>
            <a:r>
              <a:rPr lang="fr-FR" sz="2400" dirty="0" err="1"/>
              <a:t>following</a:t>
            </a:r>
            <a:r>
              <a:rPr lang="fr-FR" sz="2400" dirty="0"/>
              <a:t> the Spirit </a:t>
            </a:r>
            <a:r>
              <a:rPr lang="fr-FR" sz="2400" dirty="0" err="1"/>
              <a:t>wherever</a:t>
            </a:r>
            <a:r>
              <a:rPr lang="fr-FR" sz="2400" dirty="0"/>
              <a:t> the Spirit leads.</a:t>
            </a:r>
          </a:p>
        </p:txBody>
      </p:sp>
    </p:spTree>
    <p:extLst>
      <p:ext uri="{BB962C8B-B14F-4D97-AF65-F5344CB8AC3E}">
        <p14:creationId xmlns:p14="http://schemas.microsoft.com/office/powerpoint/2010/main" val="353826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6129" y="1494426"/>
            <a:ext cx="6096000" cy="3108543"/>
          </a:xfrm>
          <a:prstGeom prst="rect">
            <a:avLst/>
          </a:prstGeom>
        </p:spPr>
        <p:txBody>
          <a:bodyPr>
            <a:spAutoFit/>
          </a:bodyPr>
          <a:lstStyle/>
          <a:p>
            <a:r>
              <a:rPr lang="fr-FR" sz="2800" dirty="0"/>
              <a:t>IN A HEALTHY MISSIONAL CHURCH</a:t>
            </a:r>
          </a:p>
          <a:p>
            <a:endParaRPr lang="fr-FR" sz="2800" dirty="0"/>
          </a:p>
          <a:p>
            <a:r>
              <a:rPr lang="fr-FR" sz="2800" dirty="0"/>
              <a:t>What do we see?</a:t>
            </a:r>
          </a:p>
          <a:p>
            <a:endParaRPr lang="fr-FR" sz="2800" dirty="0"/>
          </a:p>
          <a:p>
            <a:r>
              <a:rPr lang="fr-FR" sz="2800" dirty="0"/>
              <a:t>What do we hear?</a:t>
            </a:r>
          </a:p>
          <a:p>
            <a:endParaRPr lang="fr-FR" sz="2800" dirty="0"/>
          </a:p>
          <a:p>
            <a:r>
              <a:rPr lang="fr-FR" sz="2800" dirty="0"/>
              <a:t>What do we feel?</a:t>
            </a:r>
          </a:p>
        </p:txBody>
      </p:sp>
      <p:pic>
        <p:nvPicPr>
          <p:cNvPr id="4" name="Image 3"/>
          <p:cNvPicPr>
            <a:picLocks noChangeAspect="1"/>
          </p:cNvPicPr>
          <p:nvPr/>
        </p:nvPicPr>
        <p:blipFill>
          <a:blip r:embed="rId2"/>
          <a:stretch>
            <a:fillRect/>
          </a:stretch>
        </p:blipFill>
        <p:spPr>
          <a:xfrm>
            <a:off x="9034382" y="1806750"/>
            <a:ext cx="2483896" cy="2483896"/>
          </a:xfrm>
          <a:prstGeom prst="rect">
            <a:avLst/>
          </a:prstGeom>
        </p:spPr>
      </p:pic>
    </p:spTree>
    <p:extLst>
      <p:ext uri="{BB962C8B-B14F-4D97-AF65-F5344CB8AC3E}">
        <p14:creationId xmlns:p14="http://schemas.microsoft.com/office/powerpoint/2010/main" val="384545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dirty="0"/>
              <a:t>3. LEADERSHIP</a:t>
            </a:r>
          </a:p>
        </p:txBody>
      </p:sp>
      <p:sp>
        <p:nvSpPr>
          <p:cNvPr id="3" name="Sous-titre 2"/>
          <p:cNvSpPr>
            <a:spLocks noGrp="1"/>
          </p:cNvSpPr>
          <p:nvPr>
            <p:ph type="subTitle" idx="1"/>
          </p:nvPr>
        </p:nvSpPr>
        <p:spPr/>
        <p:txBody>
          <a:bodyPr>
            <a:normAutofit/>
          </a:bodyPr>
          <a:lstStyle/>
          <a:p>
            <a:r>
              <a:rPr lang="en-AU" dirty="0"/>
              <a:t>The priests who carried the ark of the covenant of the </a:t>
            </a:r>
            <a:r>
              <a:rPr lang="en-AU" cap="small" dirty="0"/>
              <a:t>Lord</a:t>
            </a:r>
            <a:r>
              <a:rPr lang="en-AU" dirty="0"/>
              <a:t> stopped in the middle of the Jordan and stood on dry ground, while all Israel passed by until the whole nation had completed the crossing on dry ground. Joshua 3:17</a:t>
            </a:r>
            <a:endParaRPr lang="fr-FR" dirty="0"/>
          </a:p>
        </p:txBody>
      </p:sp>
    </p:spTree>
    <p:extLst>
      <p:ext uri="{BB962C8B-B14F-4D97-AF65-F5344CB8AC3E}">
        <p14:creationId xmlns:p14="http://schemas.microsoft.com/office/powerpoint/2010/main" val="316197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AU" b="1" dirty="0"/>
              <a:t>“Since we live by the Spirit, let us keep in step with the Spirit.” </a:t>
            </a:r>
            <a:br>
              <a:rPr lang="en-AU" b="1" dirty="0"/>
            </a:br>
            <a:br>
              <a:rPr lang="en-AU" b="1" dirty="0"/>
            </a:br>
            <a:r>
              <a:rPr lang="en-AU" b="1" dirty="0"/>
              <a:t>Galatians 5:25</a:t>
            </a:r>
            <a:br>
              <a:rPr lang="fr-FR" dirty="0"/>
            </a:br>
            <a:endParaRPr lang="fr-FR" dirty="0"/>
          </a:p>
        </p:txBody>
      </p:sp>
      <p:sp>
        <p:nvSpPr>
          <p:cNvPr id="3" name="Espace réservé du texte 2"/>
          <p:cNvSpPr>
            <a:spLocks noGrp="1"/>
          </p:cNvSpPr>
          <p:nvPr>
            <p:ph type="body" idx="1"/>
          </p:nvPr>
        </p:nvSpPr>
        <p:spPr/>
        <p:txBody>
          <a:bodyPr>
            <a:normAutofit/>
          </a:bodyPr>
          <a:lstStyle/>
          <a:p>
            <a:r>
              <a:rPr lang="fr-FR" sz="2800" b="1" dirty="0">
                <a:latin typeface="Century Gothic" panose="020B0502020202020204" pitchFamily="34" charset="0"/>
              </a:rPr>
              <a:t>LETS GO!!! This is an epic moment!</a:t>
            </a:r>
          </a:p>
        </p:txBody>
      </p:sp>
    </p:spTree>
    <p:extLst>
      <p:ext uri="{BB962C8B-B14F-4D97-AF65-F5344CB8AC3E}">
        <p14:creationId xmlns:p14="http://schemas.microsoft.com/office/powerpoint/2010/main" val="36379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BF4A-25C0-4FE8-88E9-BB23A3092070}"/>
              </a:ext>
            </a:extLst>
          </p:cNvPr>
          <p:cNvSpPr>
            <a:spLocks noGrp="1"/>
          </p:cNvSpPr>
          <p:nvPr>
            <p:ph type="title"/>
          </p:nvPr>
        </p:nvSpPr>
        <p:spPr/>
        <p:txBody>
          <a:bodyPr/>
          <a:lstStyle/>
          <a:p>
            <a:r>
              <a:rPr lang="fr-FR" dirty="0"/>
              <a:t>BONJOUR from Lamastre – my commissioning service there.</a:t>
            </a:r>
          </a:p>
        </p:txBody>
      </p:sp>
      <p:pic>
        <p:nvPicPr>
          <p:cNvPr id="5" name="Espace réservé du contenu 4">
            <a:extLst>
              <a:ext uri="{FF2B5EF4-FFF2-40B4-BE49-F238E27FC236}">
                <a16:creationId xmlns:a16="http://schemas.microsoft.com/office/drawing/2014/main" id="{6C9DD0F1-9790-4270-8A34-A5F0D8D657FE}"/>
              </a:ext>
            </a:extLst>
          </p:cNvPr>
          <p:cNvPicPr>
            <a:picLocks noGrp="1" noChangeAspect="1"/>
          </p:cNvPicPr>
          <p:nvPr>
            <p:ph idx="1"/>
          </p:nvPr>
        </p:nvPicPr>
        <p:blipFill>
          <a:blip r:embed="rId2"/>
          <a:stretch>
            <a:fillRect/>
          </a:stretch>
        </p:blipFill>
        <p:spPr>
          <a:xfrm>
            <a:off x="4441371" y="2068568"/>
            <a:ext cx="6066593" cy="4549945"/>
          </a:xfrm>
        </p:spPr>
      </p:pic>
    </p:spTree>
    <p:extLst>
      <p:ext uri="{BB962C8B-B14F-4D97-AF65-F5344CB8AC3E}">
        <p14:creationId xmlns:p14="http://schemas.microsoft.com/office/powerpoint/2010/main" val="365535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892642" y="140617"/>
            <a:ext cx="8883162" cy="6585498"/>
          </a:xfrm>
          <a:prstGeom prst="rect">
            <a:avLst/>
          </a:prstGeom>
        </p:spPr>
      </p:pic>
    </p:spTree>
    <p:extLst>
      <p:ext uri="{BB962C8B-B14F-4D97-AF65-F5344CB8AC3E}">
        <p14:creationId xmlns:p14="http://schemas.microsoft.com/office/powerpoint/2010/main" val="178470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t"/>
          <a:lstStyle/>
          <a:p>
            <a:pPr algn="ctr"/>
            <a:r>
              <a:rPr lang="fr-FR" dirty="0"/>
              <a:t>An EPIC moment !</a:t>
            </a:r>
          </a:p>
        </p:txBody>
      </p:sp>
      <p:sp>
        <p:nvSpPr>
          <p:cNvPr id="3" name="Sous-titre 2"/>
          <p:cNvSpPr>
            <a:spLocks noGrp="1"/>
          </p:cNvSpPr>
          <p:nvPr>
            <p:ph type="subTitle" idx="1"/>
          </p:nvPr>
        </p:nvSpPr>
        <p:spPr/>
        <p:txBody>
          <a:bodyPr>
            <a:normAutofit lnSpcReduction="10000"/>
          </a:bodyPr>
          <a:lstStyle/>
          <a:p>
            <a:pPr algn="ctr"/>
            <a:r>
              <a:rPr lang="fr-FR" dirty="0"/>
              <a:t>Trust</a:t>
            </a:r>
          </a:p>
          <a:p>
            <a:pPr algn="ctr"/>
            <a:r>
              <a:rPr lang="fr-FR" dirty="0"/>
              <a:t>Inspiring Change</a:t>
            </a:r>
          </a:p>
          <a:p>
            <a:pPr algn="ctr"/>
            <a:r>
              <a:rPr lang="fr-FR" dirty="0"/>
              <a:t>Empowering People</a:t>
            </a:r>
          </a:p>
          <a:p>
            <a:pPr algn="ctr"/>
            <a:endParaRPr lang="fr-FR" dirty="0"/>
          </a:p>
        </p:txBody>
      </p:sp>
    </p:spTree>
    <p:extLst>
      <p:ext uri="{BB962C8B-B14F-4D97-AF65-F5344CB8AC3E}">
        <p14:creationId xmlns:p14="http://schemas.microsoft.com/office/powerpoint/2010/main" val="66072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JOSHUA CHAPTER 3</a:t>
            </a:r>
          </a:p>
        </p:txBody>
      </p:sp>
      <p:pic>
        <p:nvPicPr>
          <p:cNvPr id="5" name="Espace réservé du contenu 4"/>
          <p:cNvPicPr>
            <a:picLocks noGrp="1" noChangeAspect="1"/>
          </p:cNvPicPr>
          <p:nvPr>
            <p:ph idx="1"/>
          </p:nvPr>
        </p:nvPicPr>
        <p:blipFill>
          <a:blip r:embed="rId2"/>
          <a:stretch>
            <a:fillRect/>
          </a:stretch>
        </p:blipFill>
        <p:spPr>
          <a:xfrm>
            <a:off x="2592924" y="1491760"/>
            <a:ext cx="8722775" cy="5164017"/>
          </a:xfrm>
        </p:spPr>
      </p:pic>
      <p:sp>
        <p:nvSpPr>
          <p:cNvPr id="6" name="ZoneTexte 5"/>
          <p:cNvSpPr txBox="1"/>
          <p:nvPr/>
        </p:nvSpPr>
        <p:spPr>
          <a:xfrm>
            <a:off x="2813538" y="1776046"/>
            <a:ext cx="3420208" cy="954107"/>
          </a:xfrm>
          <a:prstGeom prst="rect">
            <a:avLst/>
          </a:prstGeom>
          <a:noFill/>
        </p:spPr>
        <p:txBody>
          <a:bodyPr wrap="square" rtlCol="0">
            <a:spAutoFit/>
          </a:bodyPr>
          <a:lstStyle/>
          <a:p>
            <a:r>
              <a:rPr lang="fr-FR" sz="2800" dirty="0"/>
              <a:t>From slavery in  Egypt …</a:t>
            </a:r>
          </a:p>
        </p:txBody>
      </p:sp>
    </p:spTree>
    <p:extLst>
      <p:ext uri="{BB962C8B-B14F-4D97-AF65-F5344CB8AC3E}">
        <p14:creationId xmlns:p14="http://schemas.microsoft.com/office/powerpoint/2010/main" val="203774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JOSHUA CHAPTER 3</a:t>
            </a:r>
          </a:p>
        </p:txBody>
      </p:sp>
      <p:pic>
        <p:nvPicPr>
          <p:cNvPr id="6" name="Espace réservé du contenu 5"/>
          <p:cNvPicPr>
            <a:picLocks noGrp="1" noChangeAspect="1"/>
          </p:cNvPicPr>
          <p:nvPr>
            <p:ph idx="1"/>
          </p:nvPr>
        </p:nvPicPr>
        <p:blipFill>
          <a:blip r:embed="rId2"/>
          <a:stretch>
            <a:fillRect/>
          </a:stretch>
        </p:blipFill>
        <p:spPr>
          <a:xfrm>
            <a:off x="2592925" y="1415562"/>
            <a:ext cx="9039298" cy="5240215"/>
          </a:xfrm>
        </p:spPr>
      </p:pic>
      <p:sp>
        <p:nvSpPr>
          <p:cNvPr id="7" name="ZoneTexte 6"/>
          <p:cNvSpPr txBox="1"/>
          <p:nvPr/>
        </p:nvSpPr>
        <p:spPr>
          <a:xfrm>
            <a:off x="8168054" y="1608992"/>
            <a:ext cx="3336558" cy="954107"/>
          </a:xfrm>
          <a:prstGeom prst="rect">
            <a:avLst/>
          </a:prstGeom>
          <a:noFill/>
        </p:spPr>
        <p:txBody>
          <a:bodyPr wrap="square" rtlCol="0">
            <a:spAutoFit/>
          </a:bodyPr>
          <a:lstStyle/>
          <a:p>
            <a:r>
              <a:rPr lang="fr-FR" sz="2800" dirty="0"/>
              <a:t>To the desert crossing …</a:t>
            </a:r>
          </a:p>
        </p:txBody>
      </p:sp>
    </p:spTree>
    <p:extLst>
      <p:ext uri="{BB962C8B-B14F-4D97-AF65-F5344CB8AC3E}">
        <p14:creationId xmlns:p14="http://schemas.microsoft.com/office/powerpoint/2010/main" val="341267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JOSHUA CHAPTER 3</a:t>
            </a:r>
          </a:p>
        </p:txBody>
      </p:sp>
      <p:pic>
        <p:nvPicPr>
          <p:cNvPr id="5" name="Espace réservé du contenu 4"/>
          <p:cNvPicPr>
            <a:picLocks noGrp="1" noChangeAspect="1"/>
          </p:cNvPicPr>
          <p:nvPr>
            <p:ph idx="1"/>
          </p:nvPr>
        </p:nvPicPr>
        <p:blipFill>
          <a:blip r:embed="rId2"/>
          <a:stretch>
            <a:fillRect/>
          </a:stretch>
        </p:blipFill>
        <p:spPr>
          <a:xfrm>
            <a:off x="2813538" y="1343686"/>
            <a:ext cx="8871438" cy="5328139"/>
          </a:xfrm>
        </p:spPr>
      </p:pic>
      <p:sp>
        <p:nvSpPr>
          <p:cNvPr id="6" name="ZoneTexte 5"/>
          <p:cNvSpPr txBox="1"/>
          <p:nvPr/>
        </p:nvSpPr>
        <p:spPr>
          <a:xfrm>
            <a:off x="3006969" y="1608992"/>
            <a:ext cx="3042139" cy="1384995"/>
          </a:xfrm>
          <a:prstGeom prst="rect">
            <a:avLst/>
          </a:prstGeom>
          <a:noFill/>
        </p:spPr>
        <p:txBody>
          <a:bodyPr wrap="square" rtlCol="0">
            <a:spAutoFit/>
          </a:bodyPr>
          <a:lstStyle/>
          <a:p>
            <a:r>
              <a:rPr lang="fr-FR" sz="2800" dirty="0"/>
              <a:t>And the joy of arriving on the other side!</a:t>
            </a:r>
          </a:p>
        </p:txBody>
      </p:sp>
    </p:spTree>
    <p:extLst>
      <p:ext uri="{BB962C8B-B14F-4D97-AF65-F5344CB8AC3E}">
        <p14:creationId xmlns:p14="http://schemas.microsoft.com/office/powerpoint/2010/main" val="373469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2184404"/>
          </a:xfrm>
        </p:spPr>
        <p:txBody>
          <a:bodyPr>
            <a:noAutofit/>
          </a:bodyPr>
          <a:lstStyle/>
          <a:p>
            <a:r>
              <a:rPr lang="fr-FR" sz="4000" dirty="0">
                <a:latin typeface="Calibri" panose="020F0502020204030204" pitchFamily="34" charset="0"/>
                <a:ea typeface="Calibri" panose="020F0502020204030204" pitchFamily="34" charset="0"/>
                <a:cs typeface="Times New Roman" panose="02020603050405020304" pitchFamily="18" charset="0"/>
              </a:rPr>
              <a:t>1. GOD ASKS US TO GO WHERE WE HAVE NEVER BEEN BEFORE; HE ASKS US TO TRUST HIM.</a:t>
            </a:r>
            <a:br>
              <a:rPr lang="fr-FR" sz="4000" dirty="0">
                <a:latin typeface="Calibri" panose="020F0502020204030204" pitchFamily="34" charset="0"/>
                <a:ea typeface="Calibri" panose="020F0502020204030204" pitchFamily="34" charset="0"/>
                <a:cs typeface="Times New Roman" panose="02020603050405020304" pitchFamily="18" charset="0"/>
              </a:rPr>
            </a:br>
            <a:endParaRPr lang="fr-FR" sz="4000" dirty="0"/>
          </a:p>
        </p:txBody>
      </p:sp>
      <p:sp>
        <p:nvSpPr>
          <p:cNvPr id="3" name="Espace réservé du contenu 2"/>
          <p:cNvSpPr>
            <a:spLocks noGrp="1"/>
          </p:cNvSpPr>
          <p:nvPr>
            <p:ph idx="1"/>
          </p:nvPr>
        </p:nvSpPr>
        <p:spPr>
          <a:xfrm>
            <a:off x="2589212" y="2808514"/>
            <a:ext cx="8915400" cy="2184404"/>
          </a:xfrm>
        </p:spPr>
        <p:txBody>
          <a:bodyPr anchor="ctr">
            <a:normAutofit/>
          </a:bodyPr>
          <a:lstStyle/>
          <a:p>
            <a:pPr marL="0" lvl="0" indent="0">
              <a:lnSpc>
                <a:spcPct val="107000"/>
              </a:lnSpc>
              <a:spcAft>
                <a:spcPts val="800"/>
              </a:spcAft>
              <a:buNone/>
            </a:pPr>
            <a:r>
              <a:rPr lang="en-AU" sz="3600" dirty="0"/>
              <a:t>. “</a:t>
            </a:r>
            <a:r>
              <a:rPr lang="en-AU" sz="3600" baseline="30000" dirty="0"/>
              <a:t>4 </a:t>
            </a:r>
            <a:r>
              <a:rPr lang="en-AU" sz="3600" b="1" baseline="30000" dirty="0"/>
              <a:t>Then you will know which way to go, since you have never been this way before.</a:t>
            </a:r>
            <a:r>
              <a:rPr lang="en-AU" sz="3600" baseline="30000" dirty="0"/>
              <a:t> “</a:t>
            </a:r>
            <a:endParaRPr lang="fr-FR" sz="3600" dirty="0"/>
          </a:p>
        </p:txBody>
      </p:sp>
    </p:spTree>
    <p:extLst>
      <p:ext uri="{BB962C8B-B14F-4D97-AF65-F5344CB8AC3E}">
        <p14:creationId xmlns:p14="http://schemas.microsoft.com/office/powerpoint/2010/main" val="422490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09"/>
            <a:ext cx="8911687" cy="1705433"/>
          </a:xfrm>
        </p:spPr>
        <p:txBody>
          <a:bodyPr>
            <a:normAutofit fontScale="90000"/>
          </a:bodyPr>
          <a:lstStyle/>
          <a:p>
            <a:r>
              <a:rPr lang="fr-FR" dirty="0"/>
              <a:t>2. </a:t>
            </a:r>
            <a:r>
              <a:rPr lang="en-AU" dirty="0"/>
              <a:t>HIS PRESENCE WITH US IS SOVEREIGN AND CONSTANT, REASSURING AS WE GO THROUGH CHANGE.</a:t>
            </a:r>
            <a:endParaRPr lang="fr-FR" dirty="0"/>
          </a:p>
        </p:txBody>
      </p:sp>
      <p:sp>
        <p:nvSpPr>
          <p:cNvPr id="3" name="Espace réservé du contenu 2"/>
          <p:cNvSpPr>
            <a:spLocks noGrp="1"/>
          </p:cNvSpPr>
          <p:nvPr>
            <p:ph idx="1"/>
          </p:nvPr>
        </p:nvSpPr>
        <p:spPr/>
        <p:txBody>
          <a:bodyPr anchor="ctr">
            <a:normAutofit/>
          </a:bodyPr>
          <a:lstStyle/>
          <a:p>
            <a:pPr marL="0" lvl="0" indent="0">
              <a:lnSpc>
                <a:spcPct val="107000"/>
              </a:lnSpc>
              <a:spcAft>
                <a:spcPts val="800"/>
              </a:spcAft>
              <a:buNone/>
            </a:pPr>
            <a:r>
              <a:rPr lang="en-US" sz="2400" dirty="0"/>
              <a:t>10“</a:t>
            </a:r>
            <a:r>
              <a:rPr lang="en-US" sz="2400" b="1" dirty="0"/>
              <a:t>This is how you will know that the living God is among you </a:t>
            </a:r>
            <a:r>
              <a:rPr lang="en-US" sz="2400" dirty="0"/>
              <a:t>11 </a:t>
            </a:r>
            <a:r>
              <a:rPr lang="en-US" sz="2400" b="1" dirty="0"/>
              <a:t>See, the ark of the covenant of the Lord of all the earth will go into the Jordan ahead of you</a:t>
            </a:r>
            <a:r>
              <a:rPr lang="en-US" sz="2400" dirty="0"/>
              <a:t>…16 </a:t>
            </a:r>
            <a:r>
              <a:rPr lang="en-US" sz="2400" b="1" dirty="0"/>
              <a:t>So the people crossed over opposite Jericho.</a:t>
            </a:r>
            <a:r>
              <a:rPr lang="en-US" sz="2400" dirty="0"/>
              <a:t>”</a:t>
            </a:r>
            <a:endParaRPr lang="fr-FR" sz="2400" dirty="0"/>
          </a:p>
        </p:txBody>
      </p:sp>
    </p:spTree>
    <p:extLst>
      <p:ext uri="{BB962C8B-B14F-4D97-AF65-F5344CB8AC3E}">
        <p14:creationId xmlns:p14="http://schemas.microsoft.com/office/powerpoint/2010/main" val="63758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67651"/>
            <a:ext cx="8911687" cy="2136675"/>
          </a:xfrm>
        </p:spPr>
        <p:txBody>
          <a:bodyPr>
            <a:noAutofit/>
          </a:bodyPr>
          <a:lstStyle/>
          <a:p>
            <a:r>
              <a:rPr lang="en-AU" dirty="0"/>
              <a:t>3. THE SPIRITUAL LEADERS WERE COMMITTED TO SEEING THE PEOPLE ENTER INTO THE PROMISED LAND AND STOOD THEIR GROUND.</a:t>
            </a:r>
            <a:br>
              <a:rPr lang="fr-FR" dirty="0"/>
            </a:br>
            <a:endParaRPr lang="fr-FR" sz="2800" dirty="0"/>
          </a:p>
        </p:txBody>
      </p:sp>
      <p:sp>
        <p:nvSpPr>
          <p:cNvPr id="3" name="Espace réservé du contenu 2"/>
          <p:cNvSpPr>
            <a:spLocks noGrp="1"/>
          </p:cNvSpPr>
          <p:nvPr>
            <p:ph idx="1"/>
          </p:nvPr>
        </p:nvSpPr>
        <p:spPr/>
        <p:txBody>
          <a:bodyPr anchor="b">
            <a:normAutofit/>
          </a:bodyPr>
          <a:lstStyle/>
          <a:p>
            <a:pPr marL="0" lvl="0" indent="0">
              <a:lnSpc>
                <a:spcPct val="107000"/>
              </a:lnSpc>
              <a:spcAft>
                <a:spcPts val="800"/>
              </a:spcAft>
              <a:buNone/>
            </a:pPr>
            <a:r>
              <a:rPr lang="en-US" sz="2400" dirty="0"/>
              <a:t>“17 The priests who carried the ark of the covenant of the LORD stopped in the middle of the Jordan and stood on dry ground, while all Israel passed by until the whole nation had completed the crossing on dry ground."</a:t>
            </a:r>
            <a:endParaRPr lang="fr-FR" sz="2400" dirty="0"/>
          </a:p>
        </p:txBody>
      </p:sp>
    </p:spTree>
    <p:extLst>
      <p:ext uri="{BB962C8B-B14F-4D97-AF65-F5344CB8AC3E}">
        <p14:creationId xmlns:p14="http://schemas.microsoft.com/office/powerpoint/2010/main" val="1576819828"/>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466</TotalTime>
  <Words>581</Words>
  <Application>Microsoft Office PowerPoint</Application>
  <PresentationFormat>Grand écran</PresentationFormat>
  <Paragraphs>56</Paragraphs>
  <Slides>20</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SimSun</vt:lpstr>
      <vt:lpstr>Arial</vt:lpstr>
      <vt:lpstr>Calibri</vt:lpstr>
      <vt:lpstr>Century Gothic</vt:lpstr>
      <vt:lpstr>Liberation Serif</vt:lpstr>
      <vt:lpstr>Mangal</vt:lpstr>
      <vt:lpstr>Times New Roman</vt:lpstr>
      <vt:lpstr>Wingdings</vt:lpstr>
      <vt:lpstr>Wingdings 3</vt:lpstr>
      <vt:lpstr>Brin</vt:lpstr>
      <vt:lpstr>BONJOUR!!</vt:lpstr>
      <vt:lpstr>BONJOUR from Lamastre – my commissioning service there.</vt:lpstr>
      <vt:lpstr>An EPIC moment !</vt:lpstr>
      <vt:lpstr>JOSHUA CHAPTER 3</vt:lpstr>
      <vt:lpstr>JOSHUA CHAPTER 3</vt:lpstr>
      <vt:lpstr>JOSHUA CHAPTER 3</vt:lpstr>
      <vt:lpstr>1. GOD ASKS US TO GO WHERE WE HAVE NEVER BEEN BEFORE; HE ASKS US TO TRUST HIM. </vt:lpstr>
      <vt:lpstr>2. HIS PRESENCE WITH US IS SOVEREIGN AND CONSTANT, REASSURING AS WE GO THROUGH CHANGE.</vt:lpstr>
      <vt:lpstr>3. THE SPIRITUAL LEADERS WERE COMMITTED TO SEEING THE PEOPLE ENTER INTO THE PROMISED LAND AND STOOD THEIR GROUND. </vt:lpstr>
      <vt:lpstr>1. TRUST</vt:lpstr>
      <vt:lpstr>The main work of the Holy Spirit is to restore the lost soul to an intimate relationship with God. This happens through being reborn spiritually …. God wants worshippers before he needs workers. In fact, the only workers He can really use are those who have learnt the art of worship….The gifts and the power necessary to serve can be given by the Holy Spirit, but holiness and worship in the Spirit must come first.</vt:lpstr>
      <vt:lpstr> Then you will know which way to go, since you have never been this way before.</vt:lpstr>
      <vt:lpstr> 6 Jesus answered, “I am the way and the truth and the life. No one comes to the Father except through me. 7 If you really know me, you will know[a] my Father as well. From now on, you do know him and have seen him.” </vt:lpstr>
      <vt:lpstr>2. GOD’S PROJECT – POSSESS THE PROMISED LAND – EXPERIENCE CHANGE </vt:lpstr>
      <vt:lpstr>We have a choice:</vt:lpstr>
      <vt:lpstr>HEALTHY MISSIONAL CHANGE =</vt:lpstr>
      <vt:lpstr>Présentation PowerPoint</vt:lpstr>
      <vt:lpstr>3. LEADERSHIP</vt:lpstr>
      <vt:lpstr>“Since we live by the Spirit, let us keep in step with the Spirit.”   Galatians 5:25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dc:creator>
  <cp:lastModifiedBy>Jennie</cp:lastModifiedBy>
  <cp:revision>33</cp:revision>
  <dcterms:created xsi:type="dcterms:W3CDTF">2017-05-20T08:36:00Z</dcterms:created>
  <dcterms:modified xsi:type="dcterms:W3CDTF">2018-05-12T22:05:43Z</dcterms:modified>
</cp:coreProperties>
</file>