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80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027761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-3175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19250" y="6604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299" y="638919"/>
            <a:ext cx="5325770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late-we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565"/>
            <a:ext cx="13004800" cy="849647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329931" y="2792690"/>
            <a:ext cx="12698251" cy="350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800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Seven men</a:t>
            </a:r>
          </a:p>
          <a:p>
            <a:pPr>
              <a:defRPr sz="800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chosen to serve</a:t>
            </a:r>
          </a:p>
          <a:p>
            <a:pPr>
              <a:defRPr sz="20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endParaRPr/>
          </a:p>
          <a:p>
            <a:pPr>
              <a:defRPr sz="40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Acts 6:1-7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/>
        </p:nvSpPr>
        <p:spPr>
          <a:xfrm>
            <a:off x="15122" y="6068663"/>
            <a:ext cx="12974557" cy="2600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God is a father to the fatherless 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and a champion of the widow</a:t>
            </a:r>
          </a:p>
          <a:p>
            <a:pPr>
              <a:lnSpc>
                <a:spcPct val="130000"/>
              </a:lnSpc>
              <a:defRPr sz="3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Psalm 68:5</a:t>
            </a:r>
          </a:p>
        </p:txBody>
      </p:sp>
      <p:pic>
        <p:nvPicPr>
          <p:cNvPr id="158" name="web-grannies-jumper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7399" y="990428"/>
            <a:ext cx="6350001" cy="4762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/>
        </p:nvSpPr>
        <p:spPr>
          <a:xfrm>
            <a:off x="0" y="953717"/>
            <a:ext cx="13004801" cy="250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4800" b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The necessity of the Church to</a:t>
            </a:r>
          </a:p>
          <a:p>
            <a:pPr>
              <a:lnSpc>
                <a:spcPct val="120000"/>
              </a:lnSpc>
              <a:defRPr sz="4800" b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meet practical needs</a:t>
            </a:r>
          </a:p>
        </p:txBody>
      </p:sp>
      <p:pic>
        <p:nvPicPr>
          <p:cNvPr id="161" name="handyman-clean-WE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33678" y="-4701110"/>
            <a:ext cx="3820814" cy="3820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woman and young children.jpg"/>
          <p:cNvPicPr>
            <a:picLocks noChangeAspect="1"/>
          </p:cNvPicPr>
          <p:nvPr/>
        </p:nvPicPr>
        <p:blipFill>
          <a:blip r:embed="rId3">
            <a:extLst/>
          </a:blip>
          <a:srcRect t="5663" b="5663"/>
          <a:stretch>
            <a:fillRect/>
          </a:stretch>
        </p:blipFill>
        <p:spPr>
          <a:xfrm>
            <a:off x="1304726" y="3184347"/>
            <a:ext cx="10395330" cy="61452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/>
        </p:nvSpPr>
        <p:spPr>
          <a:xfrm>
            <a:off x="15122" y="2331723"/>
            <a:ext cx="12974557" cy="4516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Don’t be obsessed with 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getting your own advantage. 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Forget yourselves long enough 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to lend a helping hand.</a:t>
            </a:r>
          </a:p>
          <a:p>
            <a:pPr>
              <a:lnSpc>
                <a:spcPct val="130000"/>
              </a:lnSpc>
              <a:defRPr sz="3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Phil. 2:4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ELFIE-WEB.jpg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1389459" y="827094"/>
            <a:ext cx="10225993" cy="6817328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/>
          <p:nvPr/>
        </p:nvSpPr>
        <p:spPr>
          <a:xfrm>
            <a:off x="3456913" y="7045072"/>
            <a:ext cx="5515929" cy="1870567"/>
          </a:xfrm>
          <a:prstGeom prst="rect">
            <a:avLst/>
          </a:prstGeom>
          <a:solidFill>
            <a:srgbClr val="00FCD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68" name="Shape 168"/>
          <p:cNvSpPr/>
          <p:nvPr/>
        </p:nvSpPr>
        <p:spPr>
          <a:xfrm>
            <a:off x="3502018" y="7034205"/>
            <a:ext cx="5425720" cy="189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SELF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15122" y="1948605"/>
            <a:ext cx="12974557" cy="547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There is no one like Timothy 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for having a real interest in you; 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everyone else seems to be worrying 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about his own plans 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and not those of Jesus Christ.</a:t>
            </a:r>
          </a:p>
          <a:p>
            <a:pPr>
              <a:lnSpc>
                <a:spcPct val="130000"/>
              </a:lnSpc>
              <a:defRPr sz="3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Phil. 2:20-21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15122" y="1240540"/>
            <a:ext cx="12974557" cy="6583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30000"/>
              </a:lnSpc>
              <a:defRPr sz="48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“As we continue to reduce the </a:t>
            </a:r>
          </a:p>
          <a:p>
            <a:pPr>
              <a:lnSpc>
                <a:spcPct val="130000"/>
              </a:lnSpc>
              <a:defRPr sz="48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physical burden it takes to move </a:t>
            </a:r>
          </a:p>
          <a:p>
            <a:pPr>
              <a:lnSpc>
                <a:spcPct val="130000"/>
              </a:lnSpc>
              <a:defRPr sz="48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through the world - how will we galvinize the real love of God and neighbour?</a:t>
            </a:r>
          </a:p>
          <a:p>
            <a:pPr>
              <a:lnSpc>
                <a:spcPct val="130000"/>
              </a:lnSpc>
              <a:defRPr sz="4800" b="1" i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>
              <a:lnSpc>
                <a:spcPct val="130000"/>
              </a:lnSpc>
              <a:defRPr sz="48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In theory, we want to love more, but </a:t>
            </a:r>
          </a:p>
          <a:p>
            <a:pPr>
              <a:lnSpc>
                <a:spcPct val="130000"/>
              </a:lnSpc>
              <a:defRPr sz="48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in reality we want it to tax us less.”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/>
        </p:nvSpPr>
        <p:spPr>
          <a:xfrm>
            <a:off x="15122" y="2198120"/>
            <a:ext cx="12974557" cy="4668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30000"/>
              </a:lnSpc>
              <a:defRPr sz="48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“But following Christ, we are radically </a:t>
            </a:r>
          </a:p>
          <a:p>
            <a:pPr>
              <a:lnSpc>
                <a:spcPct val="130000"/>
              </a:lnSpc>
              <a:defRPr sz="48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called to the bother of this world with </a:t>
            </a:r>
          </a:p>
          <a:p>
            <a:pPr>
              <a:lnSpc>
                <a:spcPct val="130000"/>
              </a:lnSpc>
              <a:defRPr sz="48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its attendant burdens and griefs. </a:t>
            </a:r>
          </a:p>
          <a:p>
            <a:pPr>
              <a:lnSpc>
                <a:spcPct val="130000"/>
              </a:lnSpc>
              <a:defRPr sz="48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Love is the radical embrace </a:t>
            </a:r>
          </a:p>
          <a:p>
            <a:pPr>
              <a:lnSpc>
                <a:spcPct val="130000"/>
              </a:lnSpc>
              <a:defRPr sz="48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of burden, not the rejection of it.”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/>
        </p:nvSpPr>
        <p:spPr>
          <a:xfrm>
            <a:off x="15122" y="1719330"/>
            <a:ext cx="12974557" cy="562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30000"/>
              </a:lnSpc>
              <a:defRPr sz="48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“Perhaps I can remember that love patterned after God’s own self giving, </a:t>
            </a:r>
          </a:p>
          <a:p>
            <a:pPr>
              <a:lnSpc>
                <a:spcPct val="130000"/>
              </a:lnSpc>
              <a:defRPr sz="48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is bent on inconvenience and cost. </a:t>
            </a:r>
          </a:p>
          <a:p>
            <a:pPr>
              <a:lnSpc>
                <a:spcPct val="130000"/>
              </a:lnSpc>
              <a:defRPr sz="4800" b="1" i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>
              <a:lnSpc>
                <a:spcPct val="130000"/>
              </a:lnSpc>
              <a:defRPr sz="48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Perhaps I can temper my expectations </a:t>
            </a:r>
          </a:p>
          <a:p>
            <a:pPr>
              <a:lnSpc>
                <a:spcPct val="130000"/>
              </a:lnSpc>
              <a:defRPr sz="48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for the effortless life I think I am owed.”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/>
        </p:nvSpPr>
        <p:spPr>
          <a:xfrm>
            <a:off x="15122" y="2063750"/>
            <a:ext cx="12974557" cy="562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30000"/>
              </a:lnSpc>
              <a:defRPr sz="48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“Perhaps I can remember, </a:t>
            </a:r>
          </a:p>
          <a:p>
            <a:pPr>
              <a:lnSpc>
                <a:spcPct val="130000"/>
              </a:lnSpc>
              <a:defRPr sz="48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when feeling especially put out </a:t>
            </a:r>
          </a:p>
          <a:p>
            <a:pPr>
              <a:lnSpc>
                <a:spcPct val="130000"/>
              </a:lnSpc>
              <a:defRPr sz="48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by needing to show up in the world </a:t>
            </a:r>
          </a:p>
          <a:p>
            <a:pPr>
              <a:lnSpc>
                <a:spcPct val="130000"/>
              </a:lnSpc>
              <a:defRPr sz="48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(and not by proxy), that I am </a:t>
            </a:r>
          </a:p>
          <a:p>
            <a:pPr>
              <a:lnSpc>
                <a:spcPct val="130000"/>
              </a:lnSpc>
              <a:defRPr sz="48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supposed to love with my body.</a:t>
            </a:r>
          </a:p>
          <a:p>
            <a:pPr>
              <a:lnSpc>
                <a:spcPct val="130000"/>
              </a:lnSpc>
              <a:defRPr sz="48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As God did with His.”</a:t>
            </a:r>
          </a:p>
        </p:txBody>
      </p:sp>
      <p:sp>
        <p:nvSpPr>
          <p:cNvPr id="179" name="Shape 179"/>
          <p:cNvSpPr/>
          <p:nvPr/>
        </p:nvSpPr>
        <p:spPr>
          <a:xfrm>
            <a:off x="7799761" y="-7188260"/>
            <a:ext cx="12974557" cy="562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30000"/>
              </a:lnSpc>
              <a:defRPr sz="48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“Perhaps I can remember, </a:t>
            </a:r>
          </a:p>
          <a:p>
            <a:pPr>
              <a:lnSpc>
                <a:spcPct val="130000"/>
              </a:lnSpc>
              <a:defRPr sz="48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when feeling especially put out </a:t>
            </a:r>
          </a:p>
          <a:p>
            <a:pPr>
              <a:lnSpc>
                <a:spcPct val="130000"/>
              </a:lnSpc>
              <a:defRPr sz="48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by needing to show up in the world </a:t>
            </a:r>
          </a:p>
          <a:p>
            <a:pPr>
              <a:lnSpc>
                <a:spcPct val="130000"/>
              </a:lnSpc>
              <a:defRPr sz="48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(and not by proxy), that I am </a:t>
            </a:r>
          </a:p>
          <a:p>
            <a:pPr>
              <a:lnSpc>
                <a:spcPct val="130000"/>
              </a:lnSpc>
              <a:defRPr sz="48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supposed to love with my body.</a:t>
            </a:r>
          </a:p>
          <a:p>
            <a:pPr>
              <a:lnSpc>
                <a:spcPct val="130000"/>
              </a:lnSpc>
              <a:defRPr sz="48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As God did with His.”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JESUS-WASHING-FEET-s.jpg"/>
          <p:cNvPicPr>
            <a:picLocks noChangeAspect="1"/>
          </p:cNvPicPr>
          <p:nvPr/>
        </p:nvPicPr>
        <p:blipFill>
          <a:blip r:embed="rId2">
            <a:extLst/>
          </a:blip>
          <a:srcRect l="8380" r="8380"/>
          <a:stretch>
            <a:fillRect/>
          </a:stretch>
        </p:blipFill>
        <p:spPr>
          <a:xfrm>
            <a:off x="1089913" y="812800"/>
            <a:ext cx="10824974" cy="812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Picture 181"/>
          <p:cNvPicPr>
            <a:picLocks/>
          </p:cNvPicPr>
          <p:nvPr/>
        </p:nvPicPr>
        <p:blipFill>
          <a:blip r:embed="rId3">
            <a:alphaModFix amt="71000"/>
            <a:extLst/>
          </a:blip>
          <a:stretch>
            <a:fillRect/>
          </a:stretch>
        </p:blipFill>
        <p:spPr>
          <a:xfrm>
            <a:off x="910131" y="653596"/>
            <a:ext cx="11206644" cy="854826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/>
        </p:nvSpPr>
        <p:spPr>
          <a:xfrm>
            <a:off x="4631482" y="1117610"/>
            <a:ext cx="7407549" cy="123210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4692567" y="2079468"/>
            <a:ext cx="2794869" cy="57787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grpSp>
        <p:nvGrpSpPr>
          <p:cNvPr id="127" name="Group 127"/>
          <p:cNvGrpSpPr/>
          <p:nvPr/>
        </p:nvGrpSpPr>
        <p:grpSpPr>
          <a:xfrm rot="20820000">
            <a:off x="1243111" y="1084130"/>
            <a:ext cx="3379065" cy="4906365"/>
            <a:chOff x="-126999" y="-126999"/>
            <a:chExt cx="3379063" cy="4906364"/>
          </a:xfrm>
        </p:grpSpPr>
        <p:pic>
          <p:nvPicPr>
            <p:cNvPr id="124" name="ACTS-2-web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419" r="42305" b="42120"/>
            <a:stretch>
              <a:fillRect/>
            </a:stretch>
          </p:blipFill>
          <p:spPr>
            <a:xfrm>
              <a:off x="31983" y="23514"/>
              <a:ext cx="3061096" cy="4510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" name="Picture 124"/>
            <p:cNvPicPr>
              <a:picLocks/>
            </p:cNvPicPr>
            <p:nvPr/>
          </p:nvPicPr>
          <p:blipFill>
            <a:blip r:embed="rId3">
              <a:alphaModFix amt="71000"/>
              <a:extLst/>
            </a:blip>
            <a:stretch>
              <a:fillRect/>
            </a:stretch>
          </p:blipFill>
          <p:spPr>
            <a:xfrm>
              <a:off x="-127000" y="-127000"/>
              <a:ext cx="3379064" cy="490636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/>
        </p:nvSpPr>
        <p:spPr>
          <a:xfrm>
            <a:off x="-4249" y="7198854"/>
            <a:ext cx="13013297" cy="29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400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What to do when things </a:t>
            </a:r>
          </a:p>
          <a:p>
            <a:pPr>
              <a:defRPr sz="5400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go wrong</a:t>
            </a:r>
          </a:p>
        </p:txBody>
      </p:sp>
      <p:pic>
        <p:nvPicPr>
          <p:cNvPr id="186" name="conflict-web.jpg"/>
          <p:cNvPicPr>
            <a:picLocks noChangeAspect="1"/>
          </p:cNvPicPr>
          <p:nvPr/>
        </p:nvPicPr>
        <p:blipFill>
          <a:blip r:embed="rId2">
            <a:extLst/>
          </a:blip>
          <a:srcRect l="243" t="2765" r="243" b="17472"/>
          <a:stretch>
            <a:fillRect/>
          </a:stretch>
        </p:blipFill>
        <p:spPr>
          <a:xfrm>
            <a:off x="0" y="111510"/>
            <a:ext cx="13004800" cy="69549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/>
        </p:nvSpPr>
        <p:spPr>
          <a:xfrm>
            <a:off x="15122" y="1182370"/>
            <a:ext cx="12974557" cy="7388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In those days when the number 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of disciples was increasing, 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the Hellenistic Jews among them complained against the Hebraic Jews because their widows were being overlooked in the 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daily distribution of food.</a:t>
            </a:r>
          </a:p>
          <a:p>
            <a:pPr>
              <a:lnSpc>
                <a:spcPct val="130000"/>
              </a:lnSpc>
              <a:defRPr sz="3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Acts 6:1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/>
        </p:nvSpPr>
        <p:spPr>
          <a:xfrm>
            <a:off x="15122" y="2139950"/>
            <a:ext cx="12974557" cy="547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So the Twelve gathered 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all the disciples together and said, 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“It would not be right for us to 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neglect the ministry of the word of God 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in order to wait on tables.</a:t>
            </a:r>
          </a:p>
          <a:p>
            <a:pPr>
              <a:lnSpc>
                <a:spcPct val="130000"/>
              </a:lnSpc>
              <a:defRPr sz="3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Acts 6:2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/>
        </p:nvSpPr>
        <p:spPr>
          <a:xfrm>
            <a:off x="15122" y="2139950"/>
            <a:ext cx="12974557" cy="547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</a:rPr>
              <a:t>‘diakona’</a:t>
            </a:r>
            <a:r>
              <a:t> (verse 1)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- physical distribution ministry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/>
        </p:nvSpPr>
        <p:spPr>
          <a:xfrm>
            <a:off x="15122" y="2139950"/>
            <a:ext cx="12974557" cy="547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</a:rPr>
              <a:t>‘diakona’</a:t>
            </a:r>
            <a:r>
              <a:t> (verse 1)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- physical distribution ministry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</a:rPr>
              <a:t>‘diakona’</a:t>
            </a:r>
            <a:r>
              <a:t> (verse 4)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- teaching/evangelism ministry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15122" y="3576320"/>
            <a:ext cx="12974557" cy="2600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… and will give our attention to prayer 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and the ministry of the word.</a:t>
            </a:r>
          </a:p>
          <a:p>
            <a:pPr>
              <a:lnSpc>
                <a:spcPct val="130000"/>
              </a:lnSpc>
              <a:defRPr sz="3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Acts 6:4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/>
        </p:nvSpPr>
        <p:spPr>
          <a:xfrm>
            <a:off x="15122" y="2239010"/>
            <a:ext cx="12974557" cy="5275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1. Apostle’s teaching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2. Fellowship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3. Breaking of bread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4. Prayer</a:t>
            </a:r>
          </a:p>
          <a:p>
            <a:pPr>
              <a:lnSpc>
                <a:spcPct val="130000"/>
              </a:lnSpc>
              <a:defRPr sz="38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>
              <a:lnSpc>
                <a:spcPct val="130000"/>
              </a:lnSpc>
              <a:defRPr sz="3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Acts 2:42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/>
        </p:nvSpPr>
        <p:spPr>
          <a:xfrm>
            <a:off x="-4249" y="7279631"/>
            <a:ext cx="13013297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400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Spiritual nature of the task &amp; </a:t>
            </a:r>
          </a:p>
          <a:p>
            <a:pPr>
              <a:defRPr sz="5400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so the spiritual qualifications</a:t>
            </a:r>
          </a:p>
        </p:txBody>
      </p:sp>
      <p:pic>
        <p:nvPicPr>
          <p:cNvPr id="201" name="holy-spirit-dove-web.jpg"/>
          <p:cNvPicPr>
            <a:picLocks/>
          </p:cNvPicPr>
          <p:nvPr/>
        </p:nvPicPr>
        <p:blipFill>
          <a:blip r:embed="rId2">
            <a:extLst/>
          </a:blip>
          <a:srcRect l="262" t="2181" r="262" b="9286"/>
          <a:stretch>
            <a:fillRect/>
          </a:stretch>
        </p:blipFill>
        <p:spPr>
          <a:xfrm>
            <a:off x="4762" y="-5905"/>
            <a:ext cx="12995176" cy="69795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15122" y="2209800"/>
            <a:ext cx="12974557" cy="533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30000"/>
              </a:lnSpc>
              <a:defRPr sz="4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Brothers &amp; sisters, choose seven men </a:t>
            </a:r>
          </a:p>
          <a:p>
            <a:pPr>
              <a:lnSpc>
                <a:spcPct val="130000"/>
              </a:lnSpc>
              <a:defRPr sz="4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from among you who are known to be </a:t>
            </a:r>
          </a:p>
          <a:p>
            <a:pPr>
              <a:lnSpc>
                <a:spcPct val="130000"/>
              </a:lnSpc>
              <a:defRPr sz="4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full of the Spirit and wisdom. </a:t>
            </a:r>
          </a:p>
          <a:p>
            <a:pPr>
              <a:lnSpc>
                <a:spcPct val="130000"/>
              </a:lnSpc>
              <a:defRPr sz="4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We will turn this responsibility over </a:t>
            </a:r>
          </a:p>
          <a:p>
            <a:pPr>
              <a:lnSpc>
                <a:spcPct val="130000"/>
              </a:lnSpc>
              <a:defRPr sz="4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to them daily distribution of food.</a:t>
            </a:r>
          </a:p>
          <a:p>
            <a:pPr>
              <a:lnSpc>
                <a:spcPct val="130000"/>
              </a:lnSpc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Acts 6:3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/>
        </p:nvSpPr>
        <p:spPr>
          <a:xfrm>
            <a:off x="15122" y="2209800"/>
            <a:ext cx="12974557" cy="533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30000"/>
              </a:lnSpc>
              <a:defRPr sz="4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Brothers &amp; sisters, choose seven men </a:t>
            </a:r>
          </a:p>
          <a:p>
            <a:pPr>
              <a:lnSpc>
                <a:spcPct val="130000"/>
              </a:lnSpc>
              <a:defRPr sz="47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i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</a:rPr>
              <a:t>from among you</a:t>
            </a:r>
            <a:r>
              <a:t> who are known to be </a:t>
            </a:r>
          </a:p>
          <a:p>
            <a:pPr>
              <a:lnSpc>
                <a:spcPct val="130000"/>
              </a:lnSpc>
              <a:defRPr sz="4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full of the Spirit and wisdom. </a:t>
            </a:r>
          </a:p>
          <a:p>
            <a:pPr>
              <a:lnSpc>
                <a:spcPct val="130000"/>
              </a:lnSpc>
              <a:defRPr sz="4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We will turn this responsibility over </a:t>
            </a:r>
          </a:p>
          <a:p>
            <a:pPr>
              <a:lnSpc>
                <a:spcPct val="130000"/>
              </a:lnSpc>
              <a:defRPr sz="4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to them daily distribution of food.</a:t>
            </a:r>
          </a:p>
          <a:p>
            <a:pPr>
              <a:lnSpc>
                <a:spcPct val="130000"/>
              </a:lnSpc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Acts 6:3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ACTS-3-5-web.jpg"/>
          <p:cNvPicPr>
            <a:picLocks noChangeAspect="1"/>
          </p:cNvPicPr>
          <p:nvPr/>
        </p:nvPicPr>
        <p:blipFill>
          <a:blip r:embed="rId2">
            <a:extLst/>
          </a:blip>
          <a:srcRect t="19537"/>
          <a:stretch>
            <a:fillRect/>
          </a:stretch>
        </p:blipFill>
        <p:spPr>
          <a:xfrm>
            <a:off x="4690381" y="3263088"/>
            <a:ext cx="7289750" cy="5340943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hape 130"/>
          <p:cNvSpPr/>
          <p:nvPr/>
        </p:nvSpPr>
        <p:spPr>
          <a:xfrm>
            <a:off x="4631482" y="2171710"/>
            <a:ext cx="7407549" cy="73117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pic>
        <p:nvPicPr>
          <p:cNvPr id="131" name="Picture 130"/>
          <p:cNvPicPr>
            <a:picLocks/>
          </p:cNvPicPr>
          <p:nvPr/>
        </p:nvPicPr>
        <p:blipFill>
          <a:blip r:embed="rId3">
            <a:alphaModFix amt="71000"/>
            <a:extLst/>
          </a:blip>
          <a:stretch>
            <a:fillRect/>
          </a:stretch>
        </p:blipFill>
        <p:spPr>
          <a:xfrm>
            <a:off x="4553739" y="3082308"/>
            <a:ext cx="7563036" cy="5697184"/>
          </a:xfrm>
          <a:prstGeom prst="rect">
            <a:avLst/>
          </a:prstGeom>
        </p:spPr>
      </p:pic>
      <p:grpSp>
        <p:nvGrpSpPr>
          <p:cNvPr id="136" name="Group 136"/>
          <p:cNvGrpSpPr/>
          <p:nvPr/>
        </p:nvGrpSpPr>
        <p:grpSpPr>
          <a:xfrm rot="20820000">
            <a:off x="1243111" y="1084130"/>
            <a:ext cx="3379065" cy="4906365"/>
            <a:chOff x="-126999" y="-126999"/>
            <a:chExt cx="3379063" cy="4906364"/>
          </a:xfrm>
        </p:grpSpPr>
        <p:pic>
          <p:nvPicPr>
            <p:cNvPr id="133" name="ACTS-2-web.jp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4419" r="42305" b="42120"/>
            <a:stretch>
              <a:fillRect/>
            </a:stretch>
          </p:blipFill>
          <p:spPr>
            <a:xfrm>
              <a:off x="31983" y="23514"/>
              <a:ext cx="3061096" cy="4510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" name="Picture 133"/>
            <p:cNvPicPr>
              <a:picLocks/>
            </p:cNvPicPr>
            <p:nvPr/>
          </p:nvPicPr>
          <p:blipFill>
            <a:blip r:embed="rId5">
              <a:alphaModFix amt="71000"/>
              <a:extLst/>
            </a:blip>
            <a:stretch>
              <a:fillRect/>
            </a:stretch>
          </p:blipFill>
          <p:spPr>
            <a:xfrm>
              <a:off x="-127000" y="-127000"/>
              <a:ext cx="3379064" cy="4906365"/>
            </a:xfrm>
            <a:prstGeom prst="rect">
              <a:avLst/>
            </a:prstGeom>
            <a:effectLst/>
          </p:spPr>
        </p:pic>
      </p:grpSp>
      <p:sp>
        <p:nvSpPr>
          <p:cNvPr id="137" name="Shape 137"/>
          <p:cNvSpPr/>
          <p:nvPr/>
        </p:nvSpPr>
        <p:spPr>
          <a:xfrm>
            <a:off x="4926712" y="3274696"/>
            <a:ext cx="2326579" cy="16412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38" name="Shape 138"/>
          <p:cNvSpPr/>
          <p:nvPr/>
        </p:nvSpPr>
        <p:spPr>
          <a:xfrm>
            <a:off x="9342919" y="3257964"/>
            <a:ext cx="2326579" cy="148010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39" name="Shape 139"/>
          <p:cNvSpPr/>
          <p:nvPr/>
        </p:nvSpPr>
        <p:spPr>
          <a:xfrm>
            <a:off x="5156026" y="4699397"/>
            <a:ext cx="1770261" cy="45835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40" name="Shape 140"/>
          <p:cNvSpPr/>
          <p:nvPr/>
        </p:nvSpPr>
        <p:spPr>
          <a:xfrm>
            <a:off x="9621078" y="4699397"/>
            <a:ext cx="1770261" cy="45835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/>
        </p:nvSpPr>
        <p:spPr>
          <a:xfrm>
            <a:off x="15122" y="2209800"/>
            <a:ext cx="12974557" cy="533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30000"/>
              </a:lnSpc>
              <a:defRPr sz="4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Brothers &amp; sisters, choose seven men </a:t>
            </a:r>
          </a:p>
          <a:p>
            <a:pPr>
              <a:lnSpc>
                <a:spcPct val="130000"/>
              </a:lnSpc>
              <a:defRPr sz="4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from among you who are known to be</a:t>
            </a:r>
            <a:r>
              <a:rPr i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</a:rPr>
              <a:t> </a:t>
            </a:r>
          </a:p>
          <a:p>
            <a:pPr>
              <a:lnSpc>
                <a:spcPct val="130000"/>
              </a:lnSpc>
              <a:defRPr sz="47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i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</a:rPr>
              <a:t>full of the Spirit and wisdom</a:t>
            </a:r>
            <a:r>
              <a:rPr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</a:rPr>
              <a:t>.</a:t>
            </a:r>
            <a:r>
              <a:t> </a:t>
            </a:r>
          </a:p>
          <a:p>
            <a:pPr>
              <a:lnSpc>
                <a:spcPct val="130000"/>
              </a:lnSpc>
              <a:defRPr sz="4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We will turn this responsibility over </a:t>
            </a:r>
          </a:p>
          <a:p>
            <a:pPr>
              <a:lnSpc>
                <a:spcPct val="130000"/>
              </a:lnSpc>
              <a:defRPr sz="4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to them daily distribution of food.</a:t>
            </a:r>
          </a:p>
          <a:p>
            <a:pPr>
              <a:lnSpc>
                <a:spcPct val="130000"/>
              </a:lnSpc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Acts 6:3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roup 211"/>
          <p:cNvGrpSpPr/>
          <p:nvPr/>
        </p:nvGrpSpPr>
        <p:grpSpPr>
          <a:xfrm rot="21480000">
            <a:off x="2455606" y="1296056"/>
            <a:ext cx="2906493" cy="1129857"/>
            <a:chOff x="0" y="0"/>
            <a:chExt cx="2906491" cy="1129855"/>
          </a:xfrm>
        </p:grpSpPr>
        <p:sp>
          <p:nvSpPr>
            <p:cNvPr id="209" name="Shape 209"/>
            <p:cNvSpPr/>
            <p:nvPr/>
          </p:nvSpPr>
          <p:spPr>
            <a:xfrm>
              <a:off x="37364" y="0"/>
              <a:ext cx="2869128" cy="1129856"/>
            </a:xfrm>
            <a:prstGeom prst="rect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600"/>
              </a:pPr>
              <a:endParaRPr/>
            </a:p>
          </p:txBody>
        </p:sp>
        <p:sp>
          <p:nvSpPr>
            <p:cNvPr id="210" name="Shape 210"/>
            <p:cNvSpPr/>
            <p:nvPr/>
          </p:nvSpPr>
          <p:spPr>
            <a:xfrm>
              <a:off x="0" y="50577"/>
              <a:ext cx="2869128" cy="1028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5200"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LOVE</a:t>
              </a:r>
            </a:p>
          </p:txBody>
        </p:sp>
      </p:grpSp>
      <p:sp>
        <p:nvSpPr>
          <p:cNvPr id="212" name="Shape 212"/>
          <p:cNvSpPr/>
          <p:nvPr/>
        </p:nvSpPr>
        <p:spPr>
          <a:xfrm>
            <a:off x="7082631" y="2173259"/>
            <a:ext cx="3766128" cy="1125596"/>
          </a:xfrm>
          <a:prstGeom prst="rect">
            <a:avLst/>
          </a:prstGeom>
          <a:solidFill>
            <a:srgbClr val="73FA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213" name="Shape 213"/>
          <p:cNvSpPr/>
          <p:nvPr/>
        </p:nvSpPr>
        <p:spPr>
          <a:xfrm>
            <a:off x="7642166" y="2240484"/>
            <a:ext cx="2869129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2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PEACE</a:t>
            </a:r>
          </a:p>
        </p:txBody>
      </p:sp>
      <p:sp>
        <p:nvSpPr>
          <p:cNvPr id="214" name="Shape 214"/>
          <p:cNvSpPr/>
          <p:nvPr/>
        </p:nvSpPr>
        <p:spPr>
          <a:xfrm>
            <a:off x="805009" y="2710710"/>
            <a:ext cx="4544584" cy="1125596"/>
          </a:xfrm>
          <a:prstGeom prst="rect">
            <a:avLst/>
          </a:prstGeom>
          <a:solidFill>
            <a:srgbClr val="00FCD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215" name="Shape 215"/>
          <p:cNvSpPr/>
          <p:nvPr/>
        </p:nvSpPr>
        <p:spPr>
          <a:xfrm>
            <a:off x="767644" y="2759158"/>
            <a:ext cx="4619313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PATIENCE</a:t>
            </a:r>
          </a:p>
        </p:txBody>
      </p:sp>
      <p:sp>
        <p:nvSpPr>
          <p:cNvPr id="216" name="Shape 216"/>
          <p:cNvSpPr/>
          <p:nvPr/>
        </p:nvSpPr>
        <p:spPr>
          <a:xfrm rot="21360000">
            <a:off x="3356521" y="3582667"/>
            <a:ext cx="4831012" cy="1157601"/>
          </a:xfrm>
          <a:prstGeom prst="rect">
            <a:avLst/>
          </a:prstGeom>
          <a:solidFill>
            <a:srgbClr val="FF52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217" name="Shape 217"/>
          <p:cNvSpPr/>
          <p:nvPr/>
        </p:nvSpPr>
        <p:spPr>
          <a:xfrm rot="21360000">
            <a:off x="3353092" y="3636015"/>
            <a:ext cx="4836164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2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KINDNESS</a:t>
            </a:r>
          </a:p>
        </p:txBody>
      </p:sp>
      <p:sp>
        <p:nvSpPr>
          <p:cNvPr id="218" name="Shape 218"/>
          <p:cNvSpPr/>
          <p:nvPr/>
        </p:nvSpPr>
        <p:spPr>
          <a:xfrm>
            <a:off x="6965026" y="4414006"/>
            <a:ext cx="5236188" cy="1028701"/>
          </a:xfrm>
          <a:prstGeom prst="rect">
            <a:avLst/>
          </a:prstGeom>
          <a:solidFill>
            <a:srgbClr val="FFFB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219" name="Shape 219"/>
          <p:cNvSpPr/>
          <p:nvPr/>
        </p:nvSpPr>
        <p:spPr>
          <a:xfrm>
            <a:off x="7104356" y="4405031"/>
            <a:ext cx="4957528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GOODNESS</a:t>
            </a:r>
          </a:p>
        </p:txBody>
      </p:sp>
      <p:sp>
        <p:nvSpPr>
          <p:cNvPr id="220" name="Shape 220"/>
          <p:cNvSpPr/>
          <p:nvPr/>
        </p:nvSpPr>
        <p:spPr>
          <a:xfrm rot="21480000">
            <a:off x="1295200" y="5411920"/>
            <a:ext cx="6677400" cy="1071196"/>
          </a:xfrm>
          <a:prstGeom prst="rect">
            <a:avLst/>
          </a:prstGeom>
          <a:solidFill>
            <a:srgbClr val="AC39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221" name="Shape 221"/>
          <p:cNvSpPr/>
          <p:nvPr/>
        </p:nvSpPr>
        <p:spPr>
          <a:xfrm rot="21480000">
            <a:off x="1322636" y="5424597"/>
            <a:ext cx="6648763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200">
                <a:solidFill>
                  <a:srgbClr val="FFFB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FAITHFULNESS</a:t>
            </a:r>
          </a:p>
        </p:txBody>
      </p:sp>
      <p:sp>
        <p:nvSpPr>
          <p:cNvPr id="222" name="Shape 222"/>
          <p:cNvSpPr/>
          <p:nvPr/>
        </p:nvSpPr>
        <p:spPr>
          <a:xfrm>
            <a:off x="3445049" y="7350242"/>
            <a:ext cx="6841992" cy="1028701"/>
          </a:xfrm>
          <a:prstGeom prst="rect">
            <a:avLst/>
          </a:prstGeom>
          <a:solidFill>
            <a:srgbClr val="37D1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223" name="Shape 223"/>
          <p:cNvSpPr/>
          <p:nvPr/>
        </p:nvSpPr>
        <p:spPr>
          <a:xfrm>
            <a:off x="3407685" y="7388342"/>
            <a:ext cx="6841992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2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SELF-CONTROL</a:t>
            </a:r>
          </a:p>
        </p:txBody>
      </p:sp>
      <p:sp>
        <p:nvSpPr>
          <p:cNvPr id="224" name="Shape 224"/>
          <p:cNvSpPr/>
          <p:nvPr/>
        </p:nvSpPr>
        <p:spPr>
          <a:xfrm rot="21240000">
            <a:off x="5209676" y="1763834"/>
            <a:ext cx="2341214" cy="1079428"/>
          </a:xfrm>
          <a:prstGeom prst="rect">
            <a:avLst/>
          </a:prstGeom>
          <a:solidFill>
            <a:srgbClr val="FF7C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225" name="Shape 225"/>
          <p:cNvSpPr/>
          <p:nvPr/>
        </p:nvSpPr>
        <p:spPr>
          <a:xfrm rot="21240000">
            <a:off x="5414141" y="1789197"/>
            <a:ext cx="1983084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200">
                <a:solidFill>
                  <a:srgbClr val="7B36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JOY</a:t>
            </a:r>
          </a:p>
        </p:txBody>
      </p:sp>
      <p:grpSp>
        <p:nvGrpSpPr>
          <p:cNvPr id="228" name="Group 228"/>
          <p:cNvGrpSpPr/>
          <p:nvPr/>
        </p:nvGrpSpPr>
        <p:grpSpPr>
          <a:xfrm rot="21480000">
            <a:off x="5391710" y="6326770"/>
            <a:ext cx="6414422" cy="1038171"/>
            <a:chOff x="0" y="0"/>
            <a:chExt cx="6414420" cy="1038170"/>
          </a:xfrm>
        </p:grpSpPr>
        <p:sp>
          <p:nvSpPr>
            <p:cNvPr id="226" name="Shape 226"/>
            <p:cNvSpPr/>
            <p:nvPr/>
          </p:nvSpPr>
          <p:spPr>
            <a:xfrm rot="21600000">
              <a:off x="37708" y="47508"/>
              <a:ext cx="6376713" cy="943154"/>
            </a:xfrm>
            <a:prstGeom prst="rect">
              <a:avLst/>
            </a:prstGeom>
            <a:solidFill>
              <a:srgbClr val="3DAC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600"/>
              </a:pPr>
              <a:endParaRPr/>
            </a:p>
          </p:txBody>
        </p:sp>
        <p:sp>
          <p:nvSpPr>
            <p:cNvPr id="227" name="Shape 227"/>
            <p:cNvSpPr/>
            <p:nvPr/>
          </p:nvSpPr>
          <p:spPr>
            <a:xfrm rot="21600000">
              <a:off x="-1" y="-1"/>
              <a:ext cx="6376713" cy="10381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5200">
                  <a:solidFill>
                    <a:schemeClr val="accent6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GENTLENESS</a:t>
              </a:r>
            </a:p>
          </p:txBody>
        </p:sp>
      </p:grp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/>
        </p:nvSpPr>
        <p:spPr>
          <a:xfrm>
            <a:off x="15122" y="2209800"/>
            <a:ext cx="12974557" cy="533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30000"/>
              </a:lnSpc>
              <a:defRPr sz="4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Brothers &amp; sisters, choose seven men </a:t>
            </a:r>
          </a:p>
          <a:p>
            <a:pPr>
              <a:lnSpc>
                <a:spcPct val="130000"/>
              </a:lnSpc>
              <a:defRPr sz="4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from among you who are known to be</a:t>
            </a:r>
            <a:r>
              <a:rPr i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</a:rPr>
              <a:t> </a:t>
            </a:r>
          </a:p>
          <a:p>
            <a:pPr>
              <a:lnSpc>
                <a:spcPct val="130000"/>
              </a:lnSpc>
              <a:defRPr sz="47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i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</a:rPr>
              <a:t>full of the Spirit </a:t>
            </a:r>
            <a:r>
              <a:rPr i="1" u="sng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</a:rPr>
              <a:t>and wisdom</a:t>
            </a:r>
            <a:r>
              <a:rPr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</a:rPr>
              <a:t>.</a:t>
            </a:r>
            <a:r>
              <a:t> </a:t>
            </a:r>
          </a:p>
          <a:p>
            <a:pPr>
              <a:lnSpc>
                <a:spcPct val="130000"/>
              </a:lnSpc>
              <a:defRPr sz="4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We will turn this responsibility over </a:t>
            </a:r>
          </a:p>
          <a:p>
            <a:pPr>
              <a:lnSpc>
                <a:spcPct val="130000"/>
              </a:lnSpc>
              <a:defRPr sz="4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to them daily distribution of food.</a:t>
            </a:r>
          </a:p>
          <a:p>
            <a:pPr>
              <a:lnSpc>
                <a:spcPct val="130000"/>
              </a:lnSpc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Acts 6:3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/>
        </p:nvSpPr>
        <p:spPr>
          <a:xfrm>
            <a:off x="15122" y="1747520"/>
            <a:ext cx="12974557" cy="6258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30000"/>
              </a:lnSpc>
              <a:defRPr sz="4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This proposal pleased the whole group. </a:t>
            </a:r>
          </a:p>
          <a:p>
            <a:pPr>
              <a:lnSpc>
                <a:spcPct val="130000"/>
              </a:lnSpc>
              <a:defRPr sz="4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They chose Stephen, a man full of faith </a:t>
            </a:r>
          </a:p>
          <a:p>
            <a:pPr>
              <a:lnSpc>
                <a:spcPct val="130000"/>
              </a:lnSpc>
              <a:defRPr sz="4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and of the Holy Spirit; also Philip, </a:t>
            </a:r>
          </a:p>
          <a:p>
            <a:pPr>
              <a:lnSpc>
                <a:spcPct val="130000"/>
              </a:lnSpc>
              <a:defRPr sz="4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Procorus, Nicanor, Timon, Parmenas, </a:t>
            </a:r>
          </a:p>
          <a:p>
            <a:pPr>
              <a:lnSpc>
                <a:spcPct val="130000"/>
              </a:lnSpc>
              <a:defRPr sz="4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and Nicolas from Antioch, </a:t>
            </a:r>
          </a:p>
          <a:p>
            <a:pPr>
              <a:lnSpc>
                <a:spcPct val="130000"/>
              </a:lnSpc>
              <a:defRPr sz="4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a convert to Judaism.</a:t>
            </a:r>
          </a:p>
          <a:p>
            <a:pPr>
              <a:lnSpc>
                <a:spcPct val="130000"/>
              </a:lnSpc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Acts 6:5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/>
        </p:nvSpPr>
        <p:spPr>
          <a:xfrm>
            <a:off x="-4249" y="7356169"/>
            <a:ext cx="13013297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400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Resolving problems - </a:t>
            </a:r>
          </a:p>
          <a:p>
            <a:pPr>
              <a:defRPr sz="5400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being peacemakers</a:t>
            </a:r>
          </a:p>
        </p:txBody>
      </p:sp>
      <p:pic>
        <p:nvPicPr>
          <p:cNvPr id="235" name="peacemakers-web.jpg"/>
          <p:cNvPicPr>
            <a:picLocks noChangeAspect="1"/>
          </p:cNvPicPr>
          <p:nvPr/>
        </p:nvPicPr>
        <p:blipFill>
          <a:blip r:embed="rId2">
            <a:extLst/>
          </a:blip>
          <a:srcRect t="12386" b="13797"/>
          <a:stretch>
            <a:fillRect/>
          </a:stretch>
        </p:blipFill>
        <p:spPr>
          <a:xfrm>
            <a:off x="-1" y="2615"/>
            <a:ext cx="13004801" cy="7199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/>
        </p:nvSpPr>
        <p:spPr>
          <a:xfrm>
            <a:off x="-4249" y="7838769"/>
            <a:ext cx="13013297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400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Unity in ministry</a:t>
            </a:r>
          </a:p>
        </p:txBody>
      </p:sp>
      <p:pic>
        <p:nvPicPr>
          <p:cNvPr id="238" name="unity-hands-web.jpg"/>
          <p:cNvPicPr>
            <a:picLocks noChangeAspect="1"/>
          </p:cNvPicPr>
          <p:nvPr/>
        </p:nvPicPr>
        <p:blipFill>
          <a:blip r:embed="rId2">
            <a:extLst/>
          </a:blip>
          <a:srcRect t="5473" b="18016"/>
          <a:stretch>
            <a:fillRect/>
          </a:stretch>
        </p:blipFill>
        <p:spPr>
          <a:xfrm>
            <a:off x="4762" y="-21078"/>
            <a:ext cx="12995175" cy="74625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/>
        </p:nvSpPr>
        <p:spPr>
          <a:xfrm>
            <a:off x="15122" y="2836082"/>
            <a:ext cx="12974557" cy="358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They presented these men 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to the apostles, who prayed and 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laid their hands on them.</a:t>
            </a:r>
          </a:p>
          <a:p>
            <a:pPr>
              <a:lnSpc>
                <a:spcPct val="130000"/>
              </a:lnSpc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Acts 6:6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/>
        </p:nvSpPr>
        <p:spPr>
          <a:xfrm>
            <a:off x="15122" y="3620163"/>
            <a:ext cx="12974557" cy="4541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So the word of God spread. 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The number of disciples in Jerusalem increased rapidly, &amp; a large number of priests became obedient to the faith.</a:t>
            </a:r>
          </a:p>
          <a:p>
            <a:pPr>
              <a:lnSpc>
                <a:spcPct val="130000"/>
              </a:lnSpc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Acts 6:7 </a:t>
            </a:r>
          </a:p>
        </p:txBody>
      </p:sp>
      <p:grpSp>
        <p:nvGrpSpPr>
          <p:cNvPr id="245" name="Group 245"/>
          <p:cNvGrpSpPr/>
          <p:nvPr/>
        </p:nvGrpSpPr>
        <p:grpSpPr>
          <a:xfrm>
            <a:off x="-95920" y="899279"/>
            <a:ext cx="13196640" cy="2055205"/>
            <a:chOff x="0" y="0"/>
            <a:chExt cx="13196639" cy="2055204"/>
          </a:xfrm>
        </p:grpSpPr>
        <p:sp>
          <p:nvSpPr>
            <p:cNvPr id="244" name="Shape 244"/>
            <p:cNvSpPr/>
            <p:nvPr/>
          </p:nvSpPr>
          <p:spPr>
            <a:xfrm>
              <a:off x="127000" y="127000"/>
              <a:ext cx="12942640" cy="1801205"/>
            </a:xfrm>
            <a:prstGeom prst="rect">
              <a:avLst/>
            </a:prstGeom>
            <a:solidFill>
              <a:srgbClr val="FF7C00">
                <a:alpha val="71000"/>
              </a:srgb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600"/>
              </a:pPr>
              <a:endParaRPr/>
            </a:p>
          </p:txBody>
        </p:sp>
        <p:pic>
          <p:nvPicPr>
            <p:cNvPr id="243" name="Picture 242"/>
            <p:cNvPicPr>
              <a:picLocks/>
            </p:cNvPicPr>
            <p:nvPr/>
          </p:nvPicPr>
          <p:blipFill>
            <a:blip r:embed="rId2">
              <a:alphaModFix amt="71000"/>
              <a:extLst/>
            </a:blip>
            <a:stretch>
              <a:fillRect/>
            </a:stretch>
          </p:blipFill>
          <p:spPr>
            <a:xfrm>
              <a:off x="-1" y="-1"/>
              <a:ext cx="13196641" cy="2055205"/>
            </a:xfrm>
            <a:prstGeom prst="rect">
              <a:avLst/>
            </a:prstGeom>
            <a:effectLst/>
          </p:spPr>
        </p:pic>
      </p:grpSp>
      <p:sp>
        <p:nvSpPr>
          <p:cNvPr id="246" name="Shape 246"/>
          <p:cNvSpPr/>
          <p:nvPr/>
        </p:nvSpPr>
        <p:spPr>
          <a:xfrm>
            <a:off x="-14488" y="1253781"/>
            <a:ext cx="13004801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0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And the result …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/>
        </p:nvSpPr>
        <p:spPr>
          <a:xfrm>
            <a:off x="15122" y="1879793"/>
            <a:ext cx="12974557" cy="2626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So then faith comes by hearing 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and hearing by the Word of God.</a:t>
            </a:r>
          </a:p>
          <a:p>
            <a:pPr>
              <a:lnSpc>
                <a:spcPct val="130000"/>
              </a:lnSpc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Romans 10:17 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/>
        </p:nvSpPr>
        <p:spPr>
          <a:xfrm>
            <a:off x="15122" y="1879793"/>
            <a:ext cx="12974557" cy="2626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So then faith comes by hearing 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and hearing by the Word of God.</a:t>
            </a:r>
          </a:p>
          <a:p>
            <a:pPr>
              <a:lnSpc>
                <a:spcPct val="130000"/>
              </a:lnSpc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Romans 10:17 </a:t>
            </a:r>
          </a:p>
        </p:txBody>
      </p:sp>
      <p:sp>
        <p:nvSpPr>
          <p:cNvPr id="251" name="Shape 251"/>
          <p:cNvSpPr/>
          <p:nvPr/>
        </p:nvSpPr>
        <p:spPr>
          <a:xfrm>
            <a:off x="15122" y="5125699"/>
            <a:ext cx="12974557" cy="2626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Preach the word; be prepared in 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season and out of season …”</a:t>
            </a:r>
          </a:p>
          <a:p>
            <a:pPr>
              <a:lnSpc>
                <a:spcPct val="130000"/>
              </a:lnSpc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2 Timothy 4:2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-4249" y="7663713"/>
            <a:ext cx="13013297" cy="198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400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The Church that serves</a:t>
            </a:r>
          </a:p>
          <a:p>
            <a:pPr>
              <a:defRPr sz="20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endParaRPr/>
          </a:p>
          <a:p>
            <a:pPr>
              <a:defRPr sz="40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1 Peter 1:3-5</a:t>
            </a:r>
          </a:p>
        </p:txBody>
      </p:sp>
      <p:pic>
        <p:nvPicPr>
          <p:cNvPr id="143" name="plate-we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85876" y="1782386"/>
            <a:ext cx="7233112" cy="47256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serving-lunch-web.jpg"/>
          <p:cNvPicPr>
            <a:picLocks noChangeAspect="1"/>
          </p:cNvPicPr>
          <p:nvPr/>
        </p:nvPicPr>
        <p:blipFill>
          <a:blip r:embed="rId3">
            <a:extLst/>
          </a:blip>
          <a:srcRect t="1788" b="12104"/>
          <a:stretch>
            <a:fillRect/>
          </a:stretch>
        </p:blipFill>
        <p:spPr>
          <a:xfrm>
            <a:off x="7203" y="658409"/>
            <a:ext cx="4908247" cy="2817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PIGGYBANK-WE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76038" y="4371184"/>
            <a:ext cx="4332478" cy="28883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/>
        </p:nvSpPr>
        <p:spPr>
          <a:xfrm>
            <a:off x="15122" y="3620162"/>
            <a:ext cx="12974557" cy="454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So the word of God spread. 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The number of disciples in Jerusalem increased rapidly, </a:t>
            </a:r>
            <a:r>
              <a:rPr i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</a:rPr>
              <a:t>&amp; a large number of priests became obedient to the faith</a:t>
            </a:r>
            <a:r>
              <a:t>.</a:t>
            </a:r>
          </a:p>
          <a:p>
            <a:pPr>
              <a:lnSpc>
                <a:spcPct val="130000"/>
              </a:lnSpc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Acts 6:7</a:t>
            </a:r>
          </a:p>
        </p:txBody>
      </p:sp>
      <p:grpSp>
        <p:nvGrpSpPr>
          <p:cNvPr id="256" name="Group 256"/>
          <p:cNvGrpSpPr/>
          <p:nvPr/>
        </p:nvGrpSpPr>
        <p:grpSpPr>
          <a:xfrm>
            <a:off x="-271792" y="1119847"/>
            <a:ext cx="13638451" cy="1728874"/>
            <a:chOff x="0" y="0"/>
            <a:chExt cx="13638449" cy="1728872"/>
          </a:xfrm>
        </p:grpSpPr>
        <p:sp>
          <p:nvSpPr>
            <p:cNvPr id="255" name="Shape 255"/>
            <p:cNvSpPr/>
            <p:nvPr/>
          </p:nvSpPr>
          <p:spPr>
            <a:xfrm>
              <a:off x="127000" y="126999"/>
              <a:ext cx="13384450" cy="1474874"/>
            </a:xfrm>
            <a:prstGeom prst="rect">
              <a:avLst/>
            </a:prstGeom>
            <a:solidFill>
              <a:srgbClr val="FF7C00">
                <a:alpha val="71000"/>
              </a:srgb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600"/>
              </a:pPr>
              <a:endParaRPr/>
            </a:p>
          </p:txBody>
        </p:sp>
        <p:pic>
          <p:nvPicPr>
            <p:cNvPr id="254" name="Picture 253"/>
            <p:cNvPicPr>
              <a:picLocks/>
            </p:cNvPicPr>
            <p:nvPr/>
          </p:nvPicPr>
          <p:blipFill>
            <a:blip r:embed="rId2">
              <a:alphaModFix amt="71000"/>
              <a:extLst/>
            </a:blip>
            <a:stretch>
              <a:fillRect/>
            </a:stretch>
          </p:blipFill>
          <p:spPr>
            <a:xfrm>
              <a:off x="-1" y="-1"/>
              <a:ext cx="13638451" cy="1728874"/>
            </a:xfrm>
            <a:prstGeom prst="rect">
              <a:avLst/>
            </a:prstGeom>
            <a:effectLst/>
          </p:spPr>
        </p:pic>
      </p:grpSp>
      <p:sp>
        <p:nvSpPr>
          <p:cNvPr id="257" name="Shape 257"/>
          <p:cNvSpPr/>
          <p:nvPr/>
        </p:nvSpPr>
        <p:spPr>
          <a:xfrm>
            <a:off x="-14488" y="1311184"/>
            <a:ext cx="13004801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0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And the result …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HEART-sunburst.jpg"/>
          <p:cNvPicPr>
            <a:picLocks noChangeAspect="1"/>
          </p:cNvPicPr>
          <p:nvPr/>
        </p:nvPicPr>
        <p:blipFill>
          <a:blip r:embed="rId2">
            <a:extLst/>
          </a:blip>
          <a:srcRect l="22836" t="27852" r="10267" b="1326"/>
          <a:stretch>
            <a:fillRect/>
          </a:stretch>
        </p:blipFill>
        <p:spPr>
          <a:xfrm>
            <a:off x="-123385" y="-26770"/>
            <a:ext cx="13109198" cy="9807140"/>
          </a:xfrm>
          <a:prstGeom prst="rect">
            <a:avLst/>
          </a:prstGeom>
          <a:ln w="12700">
            <a:solidFill>
              <a:srgbClr val="F3F7F5"/>
            </a:solidFill>
            <a:miter lim="400000"/>
          </a:ln>
        </p:spPr>
      </p:pic>
      <p:sp>
        <p:nvSpPr>
          <p:cNvPr id="260" name="Shape 260"/>
          <p:cNvSpPr/>
          <p:nvPr/>
        </p:nvSpPr>
        <p:spPr>
          <a:xfrm>
            <a:off x="5094396" y="2679536"/>
            <a:ext cx="13004801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0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For us …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HEART-sunburst.jpg"/>
          <p:cNvPicPr>
            <a:picLocks noChangeAspect="1"/>
          </p:cNvPicPr>
          <p:nvPr/>
        </p:nvPicPr>
        <p:blipFill>
          <a:blip r:embed="rId2">
            <a:extLst/>
          </a:blip>
          <a:srcRect l="26383" t="27852" r="3410" b="1326"/>
          <a:stretch>
            <a:fillRect/>
          </a:stretch>
        </p:blipFill>
        <p:spPr>
          <a:xfrm>
            <a:off x="-123385" y="-26770"/>
            <a:ext cx="13757850" cy="9807140"/>
          </a:xfrm>
          <a:prstGeom prst="rect">
            <a:avLst/>
          </a:prstGeom>
          <a:ln w="12700">
            <a:solidFill>
              <a:srgbClr val="F3F7F5"/>
            </a:solidFill>
            <a:miter lim="400000"/>
          </a:ln>
        </p:spPr>
      </p:pic>
      <p:sp>
        <p:nvSpPr>
          <p:cNvPr id="263" name="Shape 263"/>
          <p:cNvSpPr/>
          <p:nvPr/>
        </p:nvSpPr>
        <p:spPr>
          <a:xfrm>
            <a:off x="1200002" y="895978"/>
            <a:ext cx="10553583" cy="1071197"/>
          </a:xfrm>
          <a:prstGeom prst="rect">
            <a:avLst/>
          </a:prstGeom>
          <a:solidFill>
            <a:srgbClr val="AC39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264" name="Shape 264"/>
          <p:cNvSpPr/>
          <p:nvPr/>
        </p:nvSpPr>
        <p:spPr>
          <a:xfrm>
            <a:off x="1440627" y="909777"/>
            <a:ext cx="10247488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200">
                <a:solidFill>
                  <a:srgbClr val="FFFB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Meet the needs of others</a:t>
            </a:r>
          </a:p>
        </p:txBody>
      </p:sp>
      <p:sp>
        <p:nvSpPr>
          <p:cNvPr id="265" name="Shape 265"/>
          <p:cNvSpPr/>
          <p:nvPr/>
        </p:nvSpPr>
        <p:spPr>
          <a:xfrm>
            <a:off x="-99843" y="7116514"/>
            <a:ext cx="13153275" cy="1125596"/>
          </a:xfrm>
          <a:prstGeom prst="rect">
            <a:avLst/>
          </a:prstGeom>
          <a:solidFill>
            <a:srgbClr val="FFFB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266" name="Shape 266"/>
          <p:cNvSpPr/>
          <p:nvPr/>
        </p:nvSpPr>
        <p:spPr>
          <a:xfrm>
            <a:off x="-16886" y="7107539"/>
            <a:ext cx="13038572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Prioritise God’s Word &amp; prayer</a:t>
            </a:r>
          </a:p>
        </p:txBody>
      </p:sp>
      <p:sp>
        <p:nvSpPr>
          <p:cNvPr id="267" name="Shape 267"/>
          <p:cNvSpPr/>
          <p:nvPr/>
        </p:nvSpPr>
        <p:spPr>
          <a:xfrm>
            <a:off x="4077041" y="2360161"/>
            <a:ext cx="9890505" cy="1125596"/>
          </a:xfrm>
          <a:prstGeom prst="rect">
            <a:avLst/>
          </a:prstGeom>
          <a:solidFill>
            <a:srgbClr val="00FCD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268" name="Shape 268"/>
          <p:cNvSpPr/>
          <p:nvPr/>
        </p:nvSpPr>
        <p:spPr>
          <a:xfrm>
            <a:off x="4014446" y="2408608"/>
            <a:ext cx="8951827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Focus on God &amp; others</a:t>
            </a:r>
          </a:p>
        </p:txBody>
      </p:sp>
      <p:sp>
        <p:nvSpPr>
          <p:cNvPr id="269" name="Shape 269"/>
          <p:cNvSpPr/>
          <p:nvPr/>
        </p:nvSpPr>
        <p:spPr>
          <a:xfrm rot="21360000">
            <a:off x="-267073" y="4131861"/>
            <a:ext cx="13487734" cy="1157601"/>
          </a:xfrm>
          <a:prstGeom prst="rect">
            <a:avLst/>
          </a:prstGeom>
          <a:solidFill>
            <a:srgbClr val="00D1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270" name="Shape 270"/>
          <p:cNvSpPr/>
          <p:nvPr/>
        </p:nvSpPr>
        <p:spPr>
          <a:xfrm rot="21360000">
            <a:off x="-216954" y="4196311"/>
            <a:ext cx="13269676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2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Act promptly to resolve problems</a:t>
            </a:r>
          </a:p>
        </p:txBody>
      </p:sp>
      <p:sp>
        <p:nvSpPr>
          <p:cNvPr id="271" name="Shape 271"/>
          <p:cNvSpPr/>
          <p:nvPr/>
        </p:nvSpPr>
        <p:spPr>
          <a:xfrm>
            <a:off x="596133" y="5667697"/>
            <a:ext cx="12421022" cy="1157601"/>
          </a:xfrm>
          <a:prstGeom prst="rect">
            <a:avLst/>
          </a:prstGeom>
          <a:solidFill>
            <a:srgbClr val="FF52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272" name="Shape 272"/>
          <p:cNvSpPr/>
          <p:nvPr/>
        </p:nvSpPr>
        <p:spPr>
          <a:xfrm>
            <a:off x="652486" y="5732147"/>
            <a:ext cx="12421022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2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Seek God in our decision-making</a:t>
            </a:r>
          </a:p>
        </p:txBody>
      </p:sp>
      <p:sp>
        <p:nvSpPr>
          <p:cNvPr id="273" name="Shape 273"/>
          <p:cNvSpPr/>
          <p:nvPr/>
        </p:nvSpPr>
        <p:spPr>
          <a:xfrm rot="21600000">
            <a:off x="882073" y="8465989"/>
            <a:ext cx="11364596" cy="943153"/>
          </a:xfrm>
          <a:prstGeom prst="rect">
            <a:avLst/>
          </a:prstGeom>
          <a:solidFill>
            <a:srgbClr val="3DAC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274" name="Shape 274"/>
          <p:cNvSpPr/>
          <p:nvPr/>
        </p:nvSpPr>
        <p:spPr>
          <a:xfrm rot="21600000">
            <a:off x="1091777" y="8418481"/>
            <a:ext cx="10945189" cy="1038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5200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Full of Spirit &amp; wisdom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/>
        </p:nvSpPr>
        <p:spPr>
          <a:xfrm>
            <a:off x="15122" y="1182370"/>
            <a:ext cx="12974557" cy="7388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In those days when the number 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of disciples was increasing, 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the Hellenistic Jews among them complained against the Hebraic Jews because their widows were being overlooked in the 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daily distribution of food.</a:t>
            </a:r>
          </a:p>
          <a:p>
            <a:pPr>
              <a:lnSpc>
                <a:spcPct val="130000"/>
              </a:lnSpc>
              <a:defRPr sz="3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Acts 6:1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/>
        </p:nvSpPr>
        <p:spPr>
          <a:xfrm>
            <a:off x="15122" y="2005916"/>
            <a:ext cx="12974557" cy="6583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u="sng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</a:rPr>
              <a:t>Disciples:</a:t>
            </a:r>
            <a:r>
              <a:t> learners, those 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following the way of Jesus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/>
        </p:nvSpPr>
        <p:spPr>
          <a:xfrm>
            <a:off x="15122" y="2005916"/>
            <a:ext cx="12974557" cy="6583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u="sng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</a:rPr>
              <a:t>Disciples:</a:t>
            </a:r>
            <a:r>
              <a:t> learners, those 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following the way of Jesus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Worshipper of Jesus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Servant of Jesus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Witness of Jesus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15122" y="1182370"/>
            <a:ext cx="12974557" cy="7388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In those days when the number 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of disciples was increasing, 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the Hellenistic Jews among them complained against the Hebraic Jews because their widows were being overlooked in the 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daily distribution of food.</a:t>
            </a:r>
          </a:p>
          <a:p>
            <a:pPr>
              <a:lnSpc>
                <a:spcPct val="130000"/>
              </a:lnSpc>
              <a:defRPr sz="3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Acts 6:1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15122" y="2484706"/>
            <a:ext cx="12974557" cy="562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u="sng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</a:rPr>
              <a:t>Mumuring:</a:t>
            </a:r>
            <a:r>
              <a:t> 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Moses and the murmuring of the 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Israelites wandering in the desert</a:t>
            </a:r>
          </a:p>
          <a:p>
            <a:pPr>
              <a:lnSpc>
                <a:spcPct val="130000"/>
              </a:lnSpc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>
              <a:lnSpc>
                <a:spcPct val="130000"/>
              </a:lnSpc>
              <a:defRPr sz="48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Brings tension &amp; division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951</Words>
  <Application>Microsoft Office PowerPoint</Application>
  <PresentationFormat>Custom</PresentationFormat>
  <Paragraphs>180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 Black</vt:lpstr>
      <vt:lpstr>Helvetica</vt:lpstr>
      <vt:lpstr>Helvetica Light</vt:lpstr>
      <vt:lpstr>Helvetica Neue</vt:lpstr>
      <vt:lpstr>Impact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Oliver Gellert</cp:lastModifiedBy>
  <cp:revision>1</cp:revision>
  <dcterms:modified xsi:type="dcterms:W3CDTF">2019-02-17T23:09:16Z</dcterms:modified>
</cp:coreProperties>
</file>